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83"/>
  </p:notesMasterIdLst>
  <p:handoutMasterIdLst>
    <p:handoutMasterId r:id="rId84"/>
  </p:handoutMasterIdLst>
  <p:sldIdLst>
    <p:sldId id="354" r:id="rId6"/>
    <p:sldId id="406" r:id="rId7"/>
    <p:sldId id="407" r:id="rId8"/>
    <p:sldId id="408" r:id="rId9"/>
    <p:sldId id="400" r:id="rId10"/>
    <p:sldId id="401" r:id="rId11"/>
    <p:sldId id="409" r:id="rId12"/>
    <p:sldId id="410" r:id="rId13"/>
    <p:sldId id="404" r:id="rId14"/>
    <p:sldId id="405" r:id="rId15"/>
    <p:sldId id="411" r:id="rId16"/>
    <p:sldId id="412" r:id="rId17"/>
    <p:sldId id="413" r:id="rId18"/>
    <p:sldId id="414" r:id="rId19"/>
    <p:sldId id="415" r:id="rId20"/>
    <p:sldId id="416" r:id="rId21"/>
    <p:sldId id="417" r:id="rId22"/>
    <p:sldId id="418" r:id="rId23"/>
    <p:sldId id="419" r:id="rId24"/>
    <p:sldId id="420" r:id="rId25"/>
    <p:sldId id="421" r:id="rId26"/>
    <p:sldId id="398"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397" r:id="rId42"/>
    <p:sldId id="436" r:id="rId43"/>
    <p:sldId id="399" r:id="rId44"/>
    <p:sldId id="376" r:id="rId45"/>
    <p:sldId id="437" r:id="rId46"/>
    <p:sldId id="438" r:id="rId47"/>
    <p:sldId id="402" r:id="rId48"/>
    <p:sldId id="403" r:id="rId49"/>
    <p:sldId id="439" r:id="rId50"/>
    <p:sldId id="440" r:id="rId51"/>
    <p:sldId id="383" r:id="rId52"/>
    <p:sldId id="441" r:id="rId53"/>
    <p:sldId id="442" r:id="rId54"/>
    <p:sldId id="443" r:id="rId55"/>
    <p:sldId id="444" r:id="rId56"/>
    <p:sldId id="388" r:id="rId57"/>
    <p:sldId id="445" r:id="rId58"/>
    <p:sldId id="446" r:id="rId59"/>
    <p:sldId id="447" r:id="rId60"/>
    <p:sldId id="448" r:id="rId61"/>
    <p:sldId id="449" r:id="rId62"/>
    <p:sldId id="450" r:id="rId63"/>
    <p:sldId id="395" r:id="rId64"/>
    <p:sldId id="396" r:id="rId65"/>
    <p:sldId id="373" r:id="rId66"/>
    <p:sldId id="356" r:id="rId67"/>
    <p:sldId id="357" r:id="rId68"/>
    <p:sldId id="358" r:id="rId69"/>
    <p:sldId id="359" r:id="rId70"/>
    <p:sldId id="361" r:id="rId71"/>
    <p:sldId id="362" r:id="rId72"/>
    <p:sldId id="374" r:id="rId73"/>
    <p:sldId id="363" r:id="rId74"/>
    <p:sldId id="364" r:id="rId75"/>
    <p:sldId id="365" r:id="rId76"/>
    <p:sldId id="366" r:id="rId77"/>
    <p:sldId id="369" r:id="rId78"/>
    <p:sldId id="368" r:id="rId79"/>
    <p:sldId id="370" r:id="rId80"/>
    <p:sldId id="372" r:id="rId81"/>
    <p:sldId id="371" r:id="rId8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A4A3A4"/>
          </p15:clr>
        </p15:guide>
        <p15:guide id="2" pos="56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Brett" initials="BC" lastIdx="1" clrIdx="6">
    <p:extLst>
      <p:ext uri="{19B8F6BF-5375-455C-9EA6-DF929625EA0E}">
        <p15:presenceInfo xmlns:p15="http://schemas.microsoft.com/office/powerpoint/2012/main" userId="Br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07" autoAdjust="0"/>
    <p:restoredTop sz="86395" autoAdjust="0"/>
  </p:normalViewPr>
  <p:slideViewPr>
    <p:cSldViewPr snapToGrid="0" snapToObjects="1">
      <p:cViewPr varScale="1">
        <p:scale>
          <a:sx n="58" d="100"/>
          <a:sy n="58" d="100"/>
        </p:scale>
        <p:origin x="1840" y="56"/>
      </p:cViewPr>
      <p:guideLst>
        <p:guide orient="horz" pos="2880"/>
        <p:guide pos="567"/>
      </p:guideLst>
    </p:cSldViewPr>
  </p:slideViewPr>
  <p:outlineViewPr>
    <p:cViewPr>
      <p:scale>
        <a:sx n="33" d="100"/>
        <a:sy n="33" d="100"/>
      </p:scale>
      <p:origin x="0" y="-2736"/>
    </p:cViewPr>
  </p:outlineViewPr>
  <p:notesTextViewPr>
    <p:cViewPr>
      <p:scale>
        <a:sx n="125" d="100"/>
        <a:sy n="125"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78.wmf"/><Relationship Id="rId7" Type="http://schemas.openxmlformats.org/officeDocument/2006/relationships/image" Target="../media/image82.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8.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29.wmf"/><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calculator display will read as one of the following, 5.2 negative sign 0 4, or 5.2 super negative sign 0 4, or 5.2 E negative sign 0 4. The number in scientific notation equals 5.2 times 10 to the negative fourth power.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71</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9273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Chemistry in our lives deal with substances called chemicals.</a:t>
            </a:r>
          </a:p>
          <a:p>
            <a:r>
              <a:rPr lang="en-IN" dirty="0"/>
              <a:t>• Chemistry in our lives uses the scientific method, starting with observations which lead to hypothesis, experiments, a conclusion and or a theory. </a:t>
            </a:r>
          </a:p>
          <a:p>
            <a:r>
              <a:rPr lang="en-IN" dirty="0"/>
              <a:t>• Chemistry in our lives is learned by reading the text, practicing problem solving, self testing, working with a group, engaging, and trying it first.</a:t>
            </a:r>
          </a:p>
          <a:p>
            <a:r>
              <a:rPr lang="en-IN" dirty="0"/>
              <a:t>• Chemistry in our lives uses key math skills like identifying place values, using positive and negative numbers, calculating percentages, solving equations, interpreting graphs, and writing numbers in scientific notation.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2027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434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Start with observations of the natural law.</a:t>
            </a:r>
          </a:p>
          <a:p>
            <a:r>
              <a:rPr lang="en-IN" dirty="0"/>
              <a:t>• Then form a hypothesis that could explain the observations.</a:t>
            </a:r>
          </a:p>
          <a:p>
            <a:r>
              <a:rPr lang="en-IN" dirty="0"/>
              <a:t>• Then perform experiments to test the hypothesis. The hypothesis is modified if the results of the experiments do not support it.</a:t>
            </a:r>
          </a:p>
          <a:p>
            <a:r>
              <a:rPr lang="en-IN" dirty="0"/>
              <a:t>• If the experiments do support the hypothesis, then a conclusion or theory can be drawn.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1559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Multiplication, an x. </a:t>
            </a:r>
          </a:p>
          <a:p>
            <a:r>
              <a:rPr lang="en-IN" dirty="0"/>
              <a:t>• Division, a horizontal line with a dot above and below. </a:t>
            </a:r>
          </a:p>
          <a:p>
            <a:r>
              <a:rPr lang="en-IN" dirty="0"/>
              <a:t>• Subtraction, a horizontal line. </a:t>
            </a:r>
          </a:p>
          <a:p>
            <a:r>
              <a:rPr lang="en-IN" dirty="0"/>
              <a:t>• Equals, 2 parallel horizontal lines. </a:t>
            </a:r>
          </a:p>
          <a:p>
            <a:r>
              <a:rPr lang="en-IN" dirty="0"/>
              <a:t>• Addition, 2 perpendicular lines. </a:t>
            </a:r>
          </a:p>
          <a:p>
            <a:r>
              <a:rPr lang="en-IN" dirty="0"/>
              <a:t>• Change signs, an addition sign and a subtraction sign separated by a slash.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51</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8718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Example 1. 15 minus 8 plus 2 = solution. 15, minus button 8, plus button 2, equal button 9. </a:t>
            </a:r>
          </a:p>
          <a:p>
            <a:r>
              <a:rPr lang="en-IN" dirty="0"/>
              <a:t>• Example 2. 4 plus left parenthesis negative 10 right parenthesis minus 5 = solution. 4, plus button 10, plus or minus button, minus button 5, equal button negative 11.</a:t>
            </a:r>
          </a:p>
          <a:p>
            <a:r>
              <a:rPr lang="en-IN" dirty="0"/>
              <a:t>Multiplication and division.</a:t>
            </a:r>
          </a:p>
          <a:p>
            <a:r>
              <a:rPr lang="en-IN" dirty="0"/>
              <a:t>• Example 3. 2 times left parenthesis negative 3 right parenthesis = solution. 2 times button 3, plus or minus button, equal button negative 6.</a:t>
            </a:r>
          </a:p>
          <a:p>
            <a:r>
              <a:rPr lang="en-IN" dirty="0"/>
              <a:t>• Example 4. Start fraction 8 times 3 over 4 end fraction = Solution. 8, times button 3, division button 4, equal button 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3646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 axis, the horizontal axis, displays temperature in degrees Celsius and is marked from 0 to 100 degrees, left to right. A line rises through points marked roughly at intervals of 10 degrees along the x axis. The line rises through (20, 24), (50, 26.6), and (90, 29.7). Illustrations of balloons are displayed above the line at these points, increasing in size from left to right. All values estimated.</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71004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61</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8545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columns have the following headings from left to right. Number to enter., Procedure., Calculator display., . The row entries are as follows. Row 1. Number to enter., 4 times 10 to the power of 6. Procedure., 4, e </a:t>
            </a:r>
            <a:r>
              <a:rPr lang="en-IN" dirty="0" err="1"/>
              <a:t>e</a:t>
            </a:r>
            <a:r>
              <a:rPr lang="en-IN" dirty="0"/>
              <a:t> or e x p button 6. Calculator display., 4 space 0 6, or 4 super 0 6, or 4 E 0 6. Row 2. Number to enter., 2.5 times 10 to the power of negative 4.. Procedure., 2.5, e </a:t>
            </a:r>
            <a:r>
              <a:rPr lang="en-IN" dirty="0" err="1"/>
              <a:t>e</a:t>
            </a:r>
            <a:r>
              <a:rPr lang="en-IN" dirty="0"/>
              <a:t> or e x p button, plus or minus button 4. Calculator display., as 2.5 negative sign 0 4, or 2.5 super negative sign 0 4, or 2.5 E negative sign 0 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263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columns have the following headings from left to right. Calculator display., Expressed in scientific notation.. The row entries are as follows. Row 1. Calculator display., 7.52 times 10 to the negative fourth can be displayed as 7.52 space 0 4, or 7.52 super 0 4, or 7.52 E 0 4.. Expressed in scientific notation., 7.52 times 10 to the power of 4. Row 2. Calculator display., 5.8 times 10 to the negative second can be displayed as 5.8 negative sign 0 2, or 5.8 super negative sign 0 2, or 5.8 E negative sign 0 2.. Expressed in scientific notation., 5.8 times 10 to the power of negative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612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Content Placeholder 22"/>
          <p:cNvSpPr>
            <a:spLocks noGrp="1"/>
          </p:cNvSpPr>
          <p:nvPr>
            <p:ph sz="quarter" idx="30"/>
          </p:nvPr>
        </p:nvSpPr>
        <p:spPr>
          <a:xfrm>
            <a:off x="4953000" y="4430713"/>
            <a:ext cx="3733800" cy="3635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9" name="Content Placeholder 28"/>
          <p:cNvSpPr>
            <a:spLocks noGrp="1"/>
          </p:cNvSpPr>
          <p:nvPr>
            <p:ph sz="quarter" idx="33"/>
          </p:nvPr>
        </p:nvSpPr>
        <p:spPr>
          <a:xfrm>
            <a:off x="4953000" y="5786438"/>
            <a:ext cx="3733800" cy="3159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98000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BD77574D-1BF5-4C77-B3B7-A1074A08A1EE}"/>
              </a:ext>
            </a:extLst>
          </p:cNvPr>
          <p:cNvPicPr>
            <a:picLocks noChangeAspect="1"/>
          </p:cNvPicPr>
          <p:nvPr userDrawn="1"/>
        </p:nvPicPr>
        <p:blipFill>
          <a:blip r:embed="rId16"/>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1" r:id="rId9"/>
    <p:sldLayoutId id="2147483671" r:id="rId10"/>
    <p:sldLayoutId id="2147483680" r:id="rId11"/>
    <p:sldLayoutId id="2147483656" r:id="rId12"/>
    <p:sldLayoutId id="2147483683"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4.bin"/><Relationship Id="rId4" Type="http://schemas.openxmlformats.org/officeDocument/2006/relationships/image" Target="../media/image24.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oleObject" Target="../embeddings/oleObject5.bin"/><Relationship Id="rId4" Type="http://schemas.openxmlformats.org/officeDocument/2006/relationships/image" Target="../media/image24.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7.bin"/><Relationship Id="rId4" Type="http://schemas.openxmlformats.org/officeDocument/2006/relationships/image" Target="../media/image27.wmf"/></Relationships>
</file>

<file path=ppt/slides/_rels/slide46.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29.wmf"/><Relationship Id="rId5" Type="http://schemas.openxmlformats.org/officeDocument/2006/relationships/oleObject" Target="../embeddings/oleObject9.bin"/><Relationship Id="rId4" Type="http://schemas.openxmlformats.org/officeDocument/2006/relationships/image" Target="../media/image27.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27.wmf"/></Relationships>
</file>

<file path=ppt/slides/_rels/slide4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29.wmf"/><Relationship Id="rId5" Type="http://schemas.openxmlformats.org/officeDocument/2006/relationships/oleObject" Target="../embeddings/oleObject12.bin"/><Relationship Id="rId4" Type="http://schemas.openxmlformats.org/officeDocument/2006/relationships/image" Target="../media/image27.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32.wmf"/><Relationship Id="rId5" Type="http://schemas.openxmlformats.org/officeDocument/2006/relationships/oleObject" Target="../embeddings/oleObject14.bin"/><Relationship Id="rId4" Type="http://schemas.openxmlformats.org/officeDocument/2006/relationships/image" Target="../media/image27.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33.wmf"/><Relationship Id="rId5" Type="http://schemas.openxmlformats.org/officeDocument/2006/relationships/oleObject" Target="../embeddings/oleObject16.bin"/><Relationship Id="rId4" Type="http://schemas.openxmlformats.org/officeDocument/2006/relationships/image" Target="../media/image27.wmf"/></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vmlDrawing" Target="../drawings/vmlDrawing10.vml"/><Relationship Id="rId5" Type="http://schemas.openxmlformats.org/officeDocument/2006/relationships/image" Target="../media/image36.wmf"/><Relationship Id="rId4" Type="http://schemas.openxmlformats.org/officeDocument/2006/relationships/oleObject" Target="../embeddings/oleObject17.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8.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43.png"/><Relationship Id="rId7" Type="http://schemas.openxmlformats.org/officeDocument/2006/relationships/image" Target="../media/image40.wmf"/><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oleObject" Target="../embeddings/oleObject20.bin"/><Relationship Id="rId11" Type="http://schemas.openxmlformats.org/officeDocument/2006/relationships/image" Target="../media/image42.wmf"/><Relationship Id="rId5" Type="http://schemas.openxmlformats.org/officeDocument/2006/relationships/image" Target="../media/image39.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41.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5.wmf"/><Relationship Id="rId5" Type="http://schemas.openxmlformats.org/officeDocument/2006/relationships/oleObject" Target="../embeddings/oleObject24.bin"/><Relationship Id="rId4" Type="http://schemas.openxmlformats.org/officeDocument/2006/relationships/image" Target="../media/image44.wmf"/></Relationships>
</file>

<file path=ppt/slides/_rels/slide57.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48.wmf"/><Relationship Id="rId2" Type="http://schemas.openxmlformats.org/officeDocument/2006/relationships/slideLayout" Target="../slideLayouts/slideLayout8.xml"/><Relationship Id="rId1" Type="http://schemas.openxmlformats.org/officeDocument/2006/relationships/vmlDrawing" Target="../drawings/vmlDrawing14.vml"/><Relationship Id="rId6" Type="http://schemas.openxmlformats.org/officeDocument/2006/relationships/image" Target="../media/image45.wmf"/><Relationship Id="rId11" Type="http://schemas.openxmlformats.org/officeDocument/2006/relationships/oleObject" Target="../embeddings/oleObject29.bin"/><Relationship Id="rId5" Type="http://schemas.openxmlformats.org/officeDocument/2006/relationships/oleObject" Target="../embeddings/oleObject26.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28.bin"/></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7.xml"/><Relationship Id="rId7" Type="http://schemas.openxmlformats.org/officeDocument/2006/relationships/image" Target="../media/image52.wmf"/><Relationship Id="rId2" Type="http://schemas.openxmlformats.org/officeDocument/2006/relationships/slideLayout" Target="../slideLayouts/slideLayout8.xml"/><Relationship Id="rId1" Type="http://schemas.openxmlformats.org/officeDocument/2006/relationships/vmlDrawing" Target="../drawings/vmlDrawing15.vml"/><Relationship Id="rId6" Type="http://schemas.openxmlformats.org/officeDocument/2006/relationships/oleObject" Target="../embeddings/oleObject31.bin"/><Relationship Id="rId5" Type="http://schemas.openxmlformats.org/officeDocument/2006/relationships/image" Target="../media/image51.wmf"/><Relationship Id="rId4" Type="http://schemas.openxmlformats.org/officeDocument/2006/relationships/oleObject" Target="../embeddings/oleObject30.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51.wmf"/><Relationship Id="rId5" Type="http://schemas.openxmlformats.org/officeDocument/2006/relationships/oleObject" Target="../embeddings/oleObject33.bin"/><Relationship Id="rId4" Type="http://schemas.openxmlformats.org/officeDocument/2006/relationships/image" Target="../media/image54.wmf"/></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8.xml"/><Relationship Id="rId1" Type="http://schemas.openxmlformats.org/officeDocument/2006/relationships/vmlDrawing" Target="../drawings/vmlDrawing17.vml"/><Relationship Id="rId5" Type="http://schemas.openxmlformats.org/officeDocument/2006/relationships/image" Target="../media/image56.wmf"/><Relationship Id="rId4" Type="http://schemas.openxmlformats.org/officeDocument/2006/relationships/oleObject" Target="../embeddings/oleObject34.bin"/></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40.bin"/><Relationship Id="rId18" Type="http://schemas.openxmlformats.org/officeDocument/2006/relationships/image" Target="../media/image67.wmf"/><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64.wmf"/><Relationship Id="rId17" Type="http://schemas.openxmlformats.org/officeDocument/2006/relationships/oleObject" Target="../embeddings/oleObject42.bin"/><Relationship Id="rId2" Type="http://schemas.openxmlformats.org/officeDocument/2006/relationships/slideLayout" Target="../slideLayouts/slideLayout3.xml"/><Relationship Id="rId16" Type="http://schemas.openxmlformats.org/officeDocument/2006/relationships/image" Target="../media/image66.wmf"/><Relationship Id="rId1" Type="http://schemas.openxmlformats.org/officeDocument/2006/relationships/vmlDrawing" Target="../drawings/vmlDrawing18.vml"/><Relationship Id="rId6" Type="http://schemas.openxmlformats.org/officeDocument/2006/relationships/image" Target="../media/image61.wmf"/><Relationship Id="rId11" Type="http://schemas.openxmlformats.org/officeDocument/2006/relationships/oleObject" Target="../embeddings/oleObject39.bin"/><Relationship Id="rId5" Type="http://schemas.openxmlformats.org/officeDocument/2006/relationships/oleObject" Target="../embeddings/oleObject36.bin"/><Relationship Id="rId15" Type="http://schemas.openxmlformats.org/officeDocument/2006/relationships/oleObject" Target="../embeddings/oleObject41.bin"/><Relationship Id="rId10" Type="http://schemas.openxmlformats.org/officeDocument/2006/relationships/image" Target="../media/image63.wmf"/><Relationship Id="rId4" Type="http://schemas.openxmlformats.org/officeDocument/2006/relationships/image" Target="../media/image60.wmf"/><Relationship Id="rId9" Type="http://schemas.openxmlformats.org/officeDocument/2006/relationships/oleObject" Target="../embeddings/oleObject38.bin"/><Relationship Id="rId14" Type="http://schemas.openxmlformats.org/officeDocument/2006/relationships/image" Target="../media/image65.wmf"/></Relationships>
</file>

<file path=ppt/slides/_rels/slide66.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oleObject" Target="../embeddings/oleObject48.bin"/><Relationship Id="rId18" Type="http://schemas.openxmlformats.org/officeDocument/2006/relationships/image" Target="../media/image75.wmf"/><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72.wmf"/><Relationship Id="rId17" Type="http://schemas.openxmlformats.org/officeDocument/2006/relationships/oleObject" Target="../embeddings/oleObject50.bin"/><Relationship Id="rId2" Type="http://schemas.openxmlformats.org/officeDocument/2006/relationships/slideLayout" Target="../slideLayouts/slideLayout3.xml"/><Relationship Id="rId16" Type="http://schemas.openxmlformats.org/officeDocument/2006/relationships/image" Target="../media/image74.wmf"/><Relationship Id="rId1" Type="http://schemas.openxmlformats.org/officeDocument/2006/relationships/vmlDrawing" Target="../drawings/vmlDrawing19.vml"/><Relationship Id="rId6" Type="http://schemas.openxmlformats.org/officeDocument/2006/relationships/image" Target="../media/image69.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46.bin"/><Relationship Id="rId14" Type="http://schemas.openxmlformats.org/officeDocument/2006/relationships/image" Target="../media/image73.wmf"/></Relationships>
</file>

<file path=ppt/slides/_rels/slide67.x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oleObject" Target="../embeddings/oleObject56.bin"/><Relationship Id="rId18" Type="http://schemas.openxmlformats.org/officeDocument/2006/relationships/image" Target="../media/image83.wmf"/><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80.wmf"/><Relationship Id="rId17" Type="http://schemas.openxmlformats.org/officeDocument/2006/relationships/oleObject" Target="../embeddings/oleObject58.bin"/><Relationship Id="rId2" Type="http://schemas.openxmlformats.org/officeDocument/2006/relationships/slideLayout" Target="../slideLayouts/slideLayout3.xml"/><Relationship Id="rId16" Type="http://schemas.openxmlformats.org/officeDocument/2006/relationships/image" Target="../media/image82.wmf"/><Relationship Id="rId1" Type="http://schemas.openxmlformats.org/officeDocument/2006/relationships/vmlDrawing" Target="../drawings/vmlDrawing20.vml"/><Relationship Id="rId6" Type="http://schemas.openxmlformats.org/officeDocument/2006/relationships/image" Target="../media/image77.wmf"/><Relationship Id="rId11" Type="http://schemas.openxmlformats.org/officeDocument/2006/relationships/oleObject" Target="../embeddings/oleObject55.bin"/><Relationship Id="rId5" Type="http://schemas.openxmlformats.org/officeDocument/2006/relationships/oleObject" Target="../embeddings/oleObject52.bin"/><Relationship Id="rId15" Type="http://schemas.openxmlformats.org/officeDocument/2006/relationships/oleObject" Target="../embeddings/oleObject57.bin"/><Relationship Id="rId10" Type="http://schemas.openxmlformats.org/officeDocument/2006/relationships/image" Target="../media/image79.wmf"/><Relationship Id="rId4" Type="http://schemas.openxmlformats.org/officeDocument/2006/relationships/image" Target="../media/image76.wmf"/><Relationship Id="rId9" Type="http://schemas.openxmlformats.org/officeDocument/2006/relationships/oleObject" Target="../embeddings/oleObject54.bin"/><Relationship Id="rId14" Type="http://schemas.openxmlformats.org/officeDocument/2006/relationships/image" Target="../media/image81.wmf"/></Relationships>
</file>

<file path=ppt/slides/_rels/slide68.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59.bin"/><Relationship Id="rId7" Type="http://schemas.openxmlformats.org/officeDocument/2006/relationships/oleObject" Target="../embeddings/oleObject61.bin"/><Relationship Id="rId2" Type="http://schemas.openxmlformats.org/officeDocument/2006/relationships/slideLayout" Target="../slideLayouts/slideLayout8.xml"/><Relationship Id="rId1" Type="http://schemas.openxmlformats.org/officeDocument/2006/relationships/vmlDrawing" Target="../drawings/vmlDrawing21.vml"/><Relationship Id="rId6" Type="http://schemas.openxmlformats.org/officeDocument/2006/relationships/image" Target="../media/image85.wmf"/><Relationship Id="rId5" Type="http://schemas.openxmlformats.org/officeDocument/2006/relationships/oleObject" Target="../embeddings/oleObject60.bin"/><Relationship Id="rId4" Type="http://schemas.openxmlformats.org/officeDocument/2006/relationships/image" Target="../media/image84.wmf"/><Relationship Id="rId9"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image" Target="../media/image92.wmf"/><Relationship Id="rId5" Type="http://schemas.openxmlformats.org/officeDocument/2006/relationships/oleObject" Target="../embeddings/oleObject63.bin"/><Relationship Id="rId4" Type="http://schemas.openxmlformats.org/officeDocument/2006/relationships/image" Target="../media/image91.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5.xml"/><Relationship Id="rId1" Type="http://schemas.openxmlformats.org/officeDocument/2006/relationships/vmlDrawing" Target="../drawings/vmlDrawing23.vml"/><Relationship Id="rId6" Type="http://schemas.openxmlformats.org/officeDocument/2006/relationships/image" Target="../media/image94.wmf"/><Relationship Id="rId5" Type="http://schemas.openxmlformats.org/officeDocument/2006/relationships/oleObject" Target="../embeddings/oleObject65.bin"/><Relationship Id="rId4" Type="http://schemas.openxmlformats.org/officeDocument/2006/relationships/image" Target="../media/image93.wmf"/></Relationships>
</file>

<file path=ppt/slides/_rels/slide75.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oleObject" Target="../embeddings/oleObject71.bin"/><Relationship Id="rId3" Type="http://schemas.openxmlformats.org/officeDocument/2006/relationships/oleObject" Target="../embeddings/oleObject66.bin"/><Relationship Id="rId7" Type="http://schemas.openxmlformats.org/officeDocument/2006/relationships/oleObject" Target="../embeddings/oleObject68.bin"/><Relationship Id="rId12" Type="http://schemas.openxmlformats.org/officeDocument/2006/relationships/image" Target="../media/image99.wmf"/><Relationship Id="rId2" Type="http://schemas.openxmlformats.org/officeDocument/2006/relationships/slideLayout" Target="../slideLayouts/slideLayout8.xml"/><Relationship Id="rId1" Type="http://schemas.openxmlformats.org/officeDocument/2006/relationships/vmlDrawing" Target="../drawings/vmlDrawing24.vml"/><Relationship Id="rId6" Type="http://schemas.openxmlformats.org/officeDocument/2006/relationships/image" Target="../media/image96.wmf"/><Relationship Id="rId11" Type="http://schemas.openxmlformats.org/officeDocument/2006/relationships/oleObject" Target="../embeddings/oleObject70.bin"/><Relationship Id="rId5" Type="http://schemas.openxmlformats.org/officeDocument/2006/relationships/oleObject" Target="../embeddings/oleObject67.bin"/><Relationship Id="rId10" Type="http://schemas.openxmlformats.org/officeDocument/2006/relationships/image" Target="../media/image98.wmf"/><Relationship Id="rId4" Type="http://schemas.openxmlformats.org/officeDocument/2006/relationships/image" Target="../media/image95.wmf"/><Relationship Id="rId9" Type="http://schemas.openxmlformats.org/officeDocument/2006/relationships/oleObject" Target="../embeddings/oleObject69.bin"/><Relationship Id="rId14" Type="http://schemas.openxmlformats.org/officeDocument/2006/relationships/image" Target="../media/image100.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5.xml"/><Relationship Id="rId1" Type="http://schemas.openxmlformats.org/officeDocument/2006/relationships/vmlDrawing" Target="../drawings/vmlDrawing25.vml"/><Relationship Id="rId6" Type="http://schemas.openxmlformats.org/officeDocument/2006/relationships/image" Target="../media/image102.wmf"/><Relationship Id="rId5" Type="http://schemas.openxmlformats.org/officeDocument/2006/relationships/oleObject" Target="../embeddings/oleObject73.bin"/><Relationship Id="rId4" Type="http://schemas.openxmlformats.org/officeDocument/2006/relationships/image" Target="../media/image101.wmf"/></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Chemistry in Our Lives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E9BE2130-0330-48F4-99F9-21304AF4A8C4}"/>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D9D5-F966-4D52-953C-B56FAF5EE370}"/>
              </a:ext>
            </a:extLst>
          </p:cNvPr>
          <p:cNvSpPr>
            <a:spLocks noGrp="1"/>
          </p:cNvSpPr>
          <p:nvPr>
            <p:ph type="title"/>
          </p:nvPr>
        </p:nvSpPr>
        <p:spPr/>
        <p:txBody>
          <a:bodyPr/>
          <a:lstStyle/>
          <a:p>
            <a:r>
              <a:rPr lang="en-IN" dirty="0"/>
              <a:t>Solution</a:t>
            </a:r>
          </a:p>
        </p:txBody>
      </p:sp>
      <p:sp>
        <p:nvSpPr>
          <p:cNvPr id="3" name="Content Placeholder 2">
            <a:extLst>
              <a:ext uri="{FF2B5EF4-FFF2-40B4-BE49-F238E27FC236}">
                <a16:creationId xmlns:a16="http://schemas.microsoft.com/office/drawing/2014/main" id="{0535DE45-93B7-4A38-B1B7-5E3D163B96E8}"/>
              </a:ext>
            </a:extLst>
          </p:cNvPr>
          <p:cNvSpPr>
            <a:spLocks noGrp="1"/>
          </p:cNvSpPr>
          <p:nvPr>
            <p:ph sz="quarter" idx="13"/>
          </p:nvPr>
        </p:nvSpPr>
        <p:spPr>
          <a:xfrm>
            <a:off x="457199" y="1556327"/>
            <a:ext cx="8369929" cy="3857645"/>
          </a:xfrm>
        </p:spPr>
        <p:txBody>
          <a:bodyPr/>
          <a:lstStyle/>
          <a:p>
            <a:pPr marL="398463" indent="-398463">
              <a:buNone/>
            </a:pPr>
            <a:r>
              <a:rPr lang="en-IN" sz="2200" dirty="0"/>
              <a:t>Which of the following contains chemicals?</a:t>
            </a:r>
          </a:p>
          <a:p>
            <a:pPr marL="398463" indent="-398463">
              <a:buNone/>
            </a:pPr>
            <a:r>
              <a:rPr lang="en-IN" sz="2200" b="1" dirty="0">
                <a:solidFill>
                  <a:schemeClr val="tx2"/>
                </a:solidFill>
              </a:rPr>
              <a:t>A.</a:t>
            </a:r>
            <a:r>
              <a:rPr lang="en-IN" sz="2200" dirty="0">
                <a:solidFill>
                  <a:schemeClr val="tx2"/>
                </a:solidFill>
              </a:rPr>
              <a:t> </a:t>
            </a:r>
            <a:r>
              <a:rPr lang="en-IN" sz="2200" dirty="0"/>
              <a:t>Sunlight is energy given off by the Sun and therefore does not contain chemicals.</a:t>
            </a:r>
          </a:p>
          <a:p>
            <a:pPr marL="398463" indent="-398463">
              <a:buNone/>
            </a:pPr>
            <a:r>
              <a:rPr lang="en-IN" sz="2200" b="1" dirty="0">
                <a:solidFill>
                  <a:schemeClr val="tx2"/>
                </a:solidFill>
              </a:rPr>
              <a:t>B.</a:t>
            </a:r>
            <a:r>
              <a:rPr lang="en-IN" sz="2200" dirty="0">
                <a:solidFill>
                  <a:schemeClr val="tx2"/>
                </a:solidFill>
              </a:rPr>
              <a:t> </a:t>
            </a:r>
            <a:r>
              <a:rPr lang="en-IN" sz="2200" dirty="0"/>
              <a:t>Fruit contains chemicals that have the same composition and properties wherever found.</a:t>
            </a:r>
          </a:p>
          <a:p>
            <a:pPr marL="398463" indent="-398463">
              <a:buNone/>
            </a:pPr>
            <a:r>
              <a:rPr lang="en-IN" sz="2200" b="1" dirty="0">
                <a:solidFill>
                  <a:schemeClr val="tx2"/>
                </a:solidFill>
              </a:rPr>
              <a:t>C.</a:t>
            </a:r>
            <a:r>
              <a:rPr lang="en-IN" sz="2200" dirty="0">
                <a:solidFill>
                  <a:schemeClr val="tx2"/>
                </a:solidFill>
              </a:rPr>
              <a:t> </a:t>
            </a:r>
            <a:r>
              <a:rPr lang="en-IN" sz="2200" dirty="0"/>
              <a:t>Milk contains chemicals that have the same composition and properties wherever found.</a:t>
            </a:r>
          </a:p>
          <a:p>
            <a:pPr marL="398463" indent="-398463">
              <a:buNone/>
            </a:pPr>
            <a:r>
              <a:rPr lang="en-IN" sz="2200" b="1" dirty="0">
                <a:solidFill>
                  <a:schemeClr val="tx2"/>
                </a:solidFill>
              </a:rPr>
              <a:t>D.</a:t>
            </a:r>
            <a:r>
              <a:rPr lang="en-IN" sz="2200" dirty="0">
                <a:solidFill>
                  <a:schemeClr val="tx2"/>
                </a:solidFill>
              </a:rPr>
              <a:t> </a:t>
            </a:r>
            <a:r>
              <a:rPr lang="en-IN" sz="2200" dirty="0"/>
              <a:t>Breakfast cereal contains chemicals that have the same composition and properties wherever found.</a:t>
            </a:r>
          </a:p>
        </p:txBody>
      </p:sp>
      <p:sp>
        <p:nvSpPr>
          <p:cNvPr id="4" name="Content Placeholder 3">
            <a:extLst>
              <a:ext uri="{FF2B5EF4-FFF2-40B4-BE49-F238E27FC236}">
                <a16:creationId xmlns:a16="http://schemas.microsoft.com/office/drawing/2014/main" id="{B43B27DE-7F4E-4014-AEC4-F1E4B6358A49}"/>
              </a:ext>
            </a:extLst>
          </p:cNvPr>
          <p:cNvSpPr>
            <a:spLocks noGrp="1"/>
          </p:cNvSpPr>
          <p:nvPr>
            <p:ph sz="quarter" idx="14"/>
          </p:nvPr>
        </p:nvSpPr>
        <p:spPr>
          <a:xfrm>
            <a:off x="457199" y="5495452"/>
            <a:ext cx="8098325" cy="742384"/>
          </a:xfrm>
        </p:spPr>
        <p:txBody>
          <a:bodyPr/>
          <a:lstStyle/>
          <a:p>
            <a:pPr marL="432" indent="0">
              <a:buNone/>
            </a:pPr>
            <a:r>
              <a:rPr lang="en-IN" sz="2200" dirty="0"/>
              <a:t>Therefore, only </a:t>
            </a:r>
            <a:r>
              <a:rPr lang="en-IN" sz="2200" b="1" dirty="0"/>
              <a:t>B. Fruit, C. Milk,</a:t>
            </a:r>
            <a:r>
              <a:rPr lang="en-IN" sz="2200" dirty="0"/>
              <a:t> and </a:t>
            </a:r>
            <a:r>
              <a:rPr lang="en-IN" sz="2200" b="1" dirty="0"/>
              <a:t>D. Breakfast cereal</a:t>
            </a:r>
            <a:r>
              <a:rPr lang="en-IN" sz="2200" dirty="0"/>
              <a:t> contain chemicals.</a:t>
            </a:r>
          </a:p>
        </p:txBody>
      </p:sp>
    </p:spTree>
    <p:extLst>
      <p:ext uri="{BB962C8B-B14F-4D97-AF65-F5344CB8AC3E}">
        <p14:creationId xmlns:p14="http://schemas.microsoft.com/office/powerpoint/2010/main" val="189580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9737-0053-4838-929E-4057EA9EE7AE}"/>
              </a:ext>
            </a:extLst>
          </p:cNvPr>
          <p:cNvSpPr>
            <a:spLocks noGrp="1"/>
          </p:cNvSpPr>
          <p:nvPr>
            <p:ph type="title"/>
          </p:nvPr>
        </p:nvSpPr>
        <p:spPr/>
        <p:txBody>
          <a:bodyPr/>
          <a:lstStyle/>
          <a:p>
            <a:r>
              <a:rPr lang="en-IN" dirty="0"/>
              <a:t>1.2 Scientific Method</a:t>
            </a:r>
          </a:p>
        </p:txBody>
      </p:sp>
      <p:sp>
        <p:nvSpPr>
          <p:cNvPr id="11" name="Content Placeholder 10"/>
          <p:cNvSpPr>
            <a:spLocks noGrp="1"/>
          </p:cNvSpPr>
          <p:nvPr>
            <p:ph sz="quarter" idx="15"/>
          </p:nvPr>
        </p:nvSpPr>
        <p:spPr>
          <a:xfrm>
            <a:off x="457200" y="1555200"/>
            <a:ext cx="8232776" cy="414000"/>
          </a:xfrm>
        </p:spPr>
        <p:txBody>
          <a:bodyPr/>
          <a:lstStyle/>
          <a:p>
            <a:pPr marL="432" indent="0">
              <a:buNone/>
            </a:pPr>
            <a:r>
              <a:rPr lang="en-GB" sz="2400" b="1" dirty="0"/>
              <a:t>Thinking Like a Scientist</a:t>
            </a:r>
          </a:p>
        </p:txBody>
      </p:sp>
      <p:pic>
        <p:nvPicPr>
          <p:cNvPr id="22" name="Content Placeholder 21" descr="Linus Pauling smiles at the viewer."/>
          <p:cNvPicPr>
            <a:picLocks noGrp="1" noChangeAspect="1"/>
          </p:cNvPicPr>
          <p:nvPr>
            <p:ph sz="quarter" idx="14"/>
          </p:nvPr>
        </p:nvPicPr>
        <p:blipFill>
          <a:blip r:embed="rId2"/>
          <a:stretch>
            <a:fillRect/>
          </a:stretch>
        </p:blipFill>
        <p:spPr>
          <a:xfrm>
            <a:off x="779910" y="2192809"/>
            <a:ext cx="3121063" cy="3166580"/>
          </a:xfrm>
          <a:prstGeom prst="rect">
            <a:avLst/>
          </a:prstGeom>
        </p:spPr>
      </p:pic>
      <p:sp>
        <p:nvSpPr>
          <p:cNvPr id="12" name="Content Placeholder 11"/>
          <p:cNvSpPr>
            <a:spLocks noGrp="1"/>
          </p:cNvSpPr>
          <p:nvPr>
            <p:ph sz="quarter" idx="16"/>
          </p:nvPr>
        </p:nvSpPr>
        <p:spPr>
          <a:xfrm>
            <a:off x="4261758" y="3028603"/>
            <a:ext cx="3566060" cy="1420305"/>
          </a:xfrm>
        </p:spPr>
        <p:txBody>
          <a:bodyPr/>
          <a:lstStyle/>
          <a:p>
            <a:pPr marL="432" indent="0">
              <a:buNone/>
            </a:pPr>
            <a:r>
              <a:rPr lang="en-IN" sz="2400" dirty="0"/>
              <a:t>Linus Pauling won the Nobel Prize in Chemistry in 1954.</a:t>
            </a:r>
          </a:p>
        </p:txBody>
      </p:sp>
      <p:sp>
        <p:nvSpPr>
          <p:cNvPr id="13" name="Content Placeholder 12"/>
          <p:cNvSpPr>
            <a:spLocks noGrp="1"/>
          </p:cNvSpPr>
          <p:nvPr>
            <p:ph sz="quarter" idx="17"/>
          </p:nvPr>
        </p:nvSpPr>
        <p:spPr>
          <a:xfrm>
            <a:off x="457200" y="5521086"/>
            <a:ext cx="8232776" cy="809375"/>
          </a:xfrm>
        </p:spPr>
        <p:txBody>
          <a:bodyPr/>
          <a:lstStyle/>
          <a:p>
            <a:pPr marL="432" indent="0">
              <a:buNone/>
            </a:pPr>
            <a:r>
              <a:rPr lang="en-IN" sz="2400" b="1" dirty="0"/>
              <a:t>Learning Goal </a:t>
            </a:r>
            <a:r>
              <a:rPr lang="en-IN" sz="2400" dirty="0"/>
              <a:t>Describe the activities that are part of the scientific method.</a:t>
            </a:r>
          </a:p>
        </p:txBody>
      </p:sp>
    </p:spTree>
    <p:extLst>
      <p:ext uri="{BB962C8B-B14F-4D97-AF65-F5344CB8AC3E}">
        <p14:creationId xmlns:p14="http://schemas.microsoft.com/office/powerpoint/2010/main" val="4009777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16CA-FE33-45BB-A21D-A053D3FB66C3}"/>
              </a:ext>
            </a:extLst>
          </p:cNvPr>
          <p:cNvSpPr>
            <a:spLocks noGrp="1"/>
          </p:cNvSpPr>
          <p:nvPr>
            <p:ph type="title"/>
          </p:nvPr>
        </p:nvSpPr>
        <p:spPr/>
        <p:txBody>
          <a:bodyPr/>
          <a:lstStyle/>
          <a:p>
            <a:r>
              <a:rPr lang="en-IN" dirty="0"/>
              <a:t>The Scientific Method</a:t>
            </a:r>
          </a:p>
        </p:txBody>
      </p:sp>
      <p:sp>
        <p:nvSpPr>
          <p:cNvPr id="3" name="Content Placeholder 2">
            <a:extLst>
              <a:ext uri="{FF2B5EF4-FFF2-40B4-BE49-F238E27FC236}">
                <a16:creationId xmlns:a16="http://schemas.microsoft.com/office/drawing/2014/main" id="{CEE36424-F86F-42BC-8C5B-58A506720094}"/>
              </a:ext>
            </a:extLst>
          </p:cNvPr>
          <p:cNvSpPr>
            <a:spLocks noGrp="1"/>
          </p:cNvSpPr>
          <p:nvPr>
            <p:ph sz="quarter" idx="13"/>
          </p:nvPr>
        </p:nvSpPr>
        <p:spPr>
          <a:xfrm>
            <a:off x="457200" y="1556326"/>
            <a:ext cx="8089272" cy="4744886"/>
          </a:xfrm>
        </p:spPr>
        <p:txBody>
          <a:bodyPr/>
          <a:lstStyle/>
          <a:p>
            <a:pPr marL="432" indent="0">
              <a:buNone/>
            </a:pPr>
            <a:r>
              <a:rPr lang="en-IN" dirty="0"/>
              <a:t>The </a:t>
            </a:r>
            <a:r>
              <a:rPr lang="en-IN" b="1" dirty="0"/>
              <a:t>scientific method</a:t>
            </a:r>
            <a:r>
              <a:rPr lang="en-IN" dirty="0"/>
              <a:t> is a set of general principles that helps to describe how a scientist thinks.</a:t>
            </a:r>
          </a:p>
          <a:p>
            <a:pPr marL="432000" indent="-432000">
              <a:spcBef>
                <a:spcPts val="1200"/>
              </a:spcBef>
              <a:buFont typeface="+mj-lt"/>
              <a:buAutoNum type="arabicPeriod"/>
            </a:pPr>
            <a:r>
              <a:rPr lang="en-IN" dirty="0"/>
              <a:t>Make </a:t>
            </a:r>
            <a:r>
              <a:rPr lang="en-IN" b="1" dirty="0"/>
              <a:t>observations</a:t>
            </a:r>
            <a:r>
              <a:rPr lang="en-IN" dirty="0"/>
              <a:t> about nature and ask questions about what you observe.</a:t>
            </a:r>
          </a:p>
          <a:p>
            <a:pPr marL="432000" indent="-432000">
              <a:spcBef>
                <a:spcPts val="1200"/>
              </a:spcBef>
              <a:buFont typeface="+mj-lt"/>
              <a:buAutoNum type="arabicPeriod"/>
            </a:pPr>
            <a:r>
              <a:rPr lang="en-IN" dirty="0"/>
              <a:t>Propose a </a:t>
            </a:r>
            <a:r>
              <a:rPr lang="en-IN" b="1" dirty="0"/>
              <a:t>hypothesis,</a:t>
            </a:r>
            <a:r>
              <a:rPr lang="en-IN" dirty="0"/>
              <a:t> which states a possible explanation of the observations.</a:t>
            </a:r>
          </a:p>
          <a:p>
            <a:pPr marL="432000" indent="-432000">
              <a:spcBef>
                <a:spcPts val="1200"/>
              </a:spcBef>
              <a:buFont typeface="+mj-lt"/>
              <a:buAutoNum type="arabicPeriod"/>
            </a:pPr>
            <a:r>
              <a:rPr lang="en-IN" dirty="0"/>
              <a:t>Several </a:t>
            </a:r>
            <a:r>
              <a:rPr lang="en-IN" b="1" dirty="0"/>
              <a:t>experiments</a:t>
            </a:r>
            <a:r>
              <a:rPr lang="en-IN" dirty="0"/>
              <a:t> may be done to test the hypothesis.</a:t>
            </a:r>
          </a:p>
          <a:p>
            <a:pPr marL="432000" indent="-432000">
              <a:spcBef>
                <a:spcPts val="1200"/>
              </a:spcBef>
              <a:buFont typeface="+mj-lt"/>
              <a:buAutoNum type="arabicPeriod"/>
            </a:pPr>
            <a:r>
              <a:rPr lang="en-IN" dirty="0"/>
              <a:t>When results of the experiments are </a:t>
            </a:r>
            <a:r>
              <a:rPr lang="en-IN" dirty="0" err="1"/>
              <a:t>analyzed</a:t>
            </a:r>
            <a:r>
              <a:rPr lang="en-IN" dirty="0"/>
              <a:t>, a </a:t>
            </a:r>
            <a:r>
              <a:rPr lang="en-IN" b="1" dirty="0"/>
              <a:t>conclusion</a:t>
            </a:r>
            <a:r>
              <a:rPr lang="en-IN" dirty="0"/>
              <a:t> is made as to whether the hypothesis is </a:t>
            </a:r>
            <a:r>
              <a:rPr lang="en-IN" b="1" dirty="0"/>
              <a:t>true</a:t>
            </a:r>
            <a:r>
              <a:rPr lang="en-IN" dirty="0"/>
              <a:t> or </a:t>
            </a:r>
            <a:r>
              <a:rPr lang="en-IN" b="1" dirty="0"/>
              <a:t>false</a:t>
            </a:r>
            <a:r>
              <a:rPr lang="en-IN" dirty="0"/>
              <a:t>.</a:t>
            </a:r>
          </a:p>
        </p:txBody>
      </p:sp>
    </p:spTree>
    <p:extLst>
      <p:ext uri="{BB962C8B-B14F-4D97-AF65-F5344CB8AC3E}">
        <p14:creationId xmlns:p14="http://schemas.microsoft.com/office/powerpoint/2010/main" val="184773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D0D5-DE5E-49DD-9225-0148EDA7D391}"/>
              </a:ext>
            </a:extLst>
          </p:cNvPr>
          <p:cNvSpPr>
            <a:spLocks noGrp="1"/>
          </p:cNvSpPr>
          <p:nvPr>
            <p:ph type="title"/>
          </p:nvPr>
        </p:nvSpPr>
        <p:spPr/>
        <p:txBody>
          <a:bodyPr/>
          <a:lstStyle/>
          <a:p>
            <a:r>
              <a:rPr lang="en-IN" dirty="0"/>
              <a:t>Summary of the Scientific Method</a:t>
            </a:r>
          </a:p>
        </p:txBody>
      </p:sp>
      <p:sp>
        <p:nvSpPr>
          <p:cNvPr id="3" name="Content Placeholder 2">
            <a:extLst>
              <a:ext uri="{FF2B5EF4-FFF2-40B4-BE49-F238E27FC236}">
                <a16:creationId xmlns:a16="http://schemas.microsoft.com/office/drawing/2014/main" id="{879A32B5-CADE-4CA9-AA95-ED8498877CFE}"/>
              </a:ext>
            </a:extLst>
          </p:cNvPr>
          <p:cNvSpPr>
            <a:spLocks noGrp="1"/>
          </p:cNvSpPr>
          <p:nvPr>
            <p:ph sz="quarter" idx="13"/>
          </p:nvPr>
        </p:nvSpPr>
        <p:spPr>
          <a:xfrm>
            <a:off x="457200" y="1556326"/>
            <a:ext cx="4000500" cy="4520623"/>
          </a:xfrm>
        </p:spPr>
        <p:txBody>
          <a:bodyPr/>
          <a:lstStyle/>
          <a:p>
            <a:pPr marL="432" indent="0">
              <a:buNone/>
            </a:pPr>
            <a:r>
              <a:rPr lang="en-IN" sz="2400" dirty="0"/>
              <a:t>The scientific method develops a conclusion or theory using observations, hypotheses, and experiments.</a:t>
            </a:r>
          </a:p>
        </p:txBody>
      </p:sp>
      <p:pic>
        <p:nvPicPr>
          <p:cNvPr id="6" name="Content Placeholder 5" descr="A flow chart for the scientific method is as follows. For long description in Notes pane, press F6."/>
          <p:cNvPicPr>
            <a:picLocks noGrp="1" noChangeAspect="1"/>
          </p:cNvPicPr>
          <p:nvPr>
            <p:ph sz="quarter" idx="14"/>
          </p:nvPr>
        </p:nvPicPr>
        <p:blipFill>
          <a:blip r:embed="rId3"/>
          <a:stretch>
            <a:fillRect/>
          </a:stretch>
        </p:blipFill>
        <p:spPr>
          <a:xfrm>
            <a:off x="4860874" y="1582677"/>
            <a:ext cx="3700564" cy="4467347"/>
          </a:xfrm>
          <a:prstGeom prst="rect">
            <a:avLst/>
          </a:prstGeom>
        </p:spPr>
      </p:pic>
    </p:spTree>
    <p:extLst>
      <p:ext uri="{BB962C8B-B14F-4D97-AF65-F5344CB8AC3E}">
        <p14:creationId xmlns:p14="http://schemas.microsoft.com/office/powerpoint/2010/main" val="1122567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E72C-5441-48A9-9BAB-2CB96099BF7B}"/>
              </a:ext>
            </a:extLst>
          </p:cNvPr>
          <p:cNvSpPr>
            <a:spLocks noGrp="1"/>
          </p:cNvSpPr>
          <p:nvPr>
            <p:ph type="title"/>
          </p:nvPr>
        </p:nvSpPr>
        <p:spPr/>
        <p:txBody>
          <a:bodyPr/>
          <a:lstStyle/>
          <a:p>
            <a:r>
              <a:rPr lang="en-IN" dirty="0"/>
              <a:t>Everyday Scientific Thinking </a:t>
            </a:r>
            <a:r>
              <a:rPr lang="en-IN" sz="2000" b="0" baseline="0" dirty="0"/>
              <a:t>(1 of 4)</a:t>
            </a:r>
          </a:p>
        </p:txBody>
      </p:sp>
      <p:sp>
        <p:nvSpPr>
          <p:cNvPr id="3" name="Content Placeholder 2">
            <a:extLst>
              <a:ext uri="{FF2B5EF4-FFF2-40B4-BE49-F238E27FC236}">
                <a16:creationId xmlns:a16="http://schemas.microsoft.com/office/drawing/2014/main" id="{EBD11CC3-92F3-4DBA-AC59-B80DC87109D4}"/>
              </a:ext>
            </a:extLst>
          </p:cNvPr>
          <p:cNvSpPr>
            <a:spLocks noGrp="1"/>
          </p:cNvSpPr>
          <p:nvPr>
            <p:ph sz="quarter" idx="13"/>
          </p:nvPr>
        </p:nvSpPr>
        <p:spPr>
          <a:xfrm>
            <a:off x="457200" y="1556327"/>
            <a:ext cx="8229600" cy="1204802"/>
          </a:xfrm>
        </p:spPr>
        <p:txBody>
          <a:bodyPr/>
          <a:lstStyle/>
          <a:p>
            <a:pPr marL="432" indent="0">
              <a:buNone/>
            </a:pPr>
            <a:r>
              <a:rPr lang="en-IN" sz="2400" b="1" dirty="0"/>
              <a:t>Observation:</a:t>
            </a:r>
            <a:r>
              <a:rPr lang="en-IN" sz="2400" dirty="0"/>
              <a:t> Yesterday you went to visit your friend. Soon after you arrived, your eyes began to itch and you started to sneeze. You observed that your friend has a new cat.</a:t>
            </a:r>
          </a:p>
        </p:txBody>
      </p:sp>
      <p:pic>
        <p:nvPicPr>
          <p:cNvPr id="6" name="Content Placeholder 5" descr="Two photos side by side. In one a cat, the other a woman blowing her nose with a tissue."/>
          <p:cNvPicPr>
            <a:picLocks noGrp="1" noChangeAspect="1"/>
          </p:cNvPicPr>
          <p:nvPr>
            <p:ph sz="quarter" idx="14"/>
          </p:nvPr>
        </p:nvPicPr>
        <p:blipFill>
          <a:blip r:embed="rId2"/>
          <a:stretch>
            <a:fillRect/>
          </a:stretch>
        </p:blipFill>
        <p:spPr>
          <a:xfrm>
            <a:off x="2337761" y="2926792"/>
            <a:ext cx="4468478" cy="3228505"/>
          </a:xfrm>
          <a:prstGeom prst="rect">
            <a:avLst/>
          </a:prstGeom>
        </p:spPr>
      </p:pic>
    </p:spTree>
    <p:extLst>
      <p:ext uri="{BB962C8B-B14F-4D97-AF65-F5344CB8AC3E}">
        <p14:creationId xmlns:p14="http://schemas.microsoft.com/office/powerpoint/2010/main" val="2940381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761C-5E97-47FE-9B0A-9CA5D4C65F13}"/>
              </a:ext>
            </a:extLst>
          </p:cNvPr>
          <p:cNvSpPr>
            <a:spLocks noGrp="1"/>
          </p:cNvSpPr>
          <p:nvPr>
            <p:ph type="title"/>
          </p:nvPr>
        </p:nvSpPr>
        <p:spPr/>
        <p:txBody>
          <a:bodyPr/>
          <a:lstStyle/>
          <a:p>
            <a:r>
              <a:rPr lang="en-IN" dirty="0"/>
              <a:t>Everyday Scientific Thinking </a:t>
            </a:r>
            <a:r>
              <a:rPr lang="en-IN" sz="2000" b="0" dirty="0"/>
              <a:t>(2 of 4)</a:t>
            </a:r>
            <a:endParaRPr lang="en-IN" dirty="0"/>
          </a:p>
        </p:txBody>
      </p:sp>
      <p:sp>
        <p:nvSpPr>
          <p:cNvPr id="3" name="Content Placeholder 2">
            <a:extLst>
              <a:ext uri="{FF2B5EF4-FFF2-40B4-BE49-F238E27FC236}">
                <a16:creationId xmlns:a16="http://schemas.microsoft.com/office/drawing/2014/main" id="{DE5CCA95-CDA2-4083-B9AF-0F0817876B6E}"/>
              </a:ext>
            </a:extLst>
          </p:cNvPr>
          <p:cNvSpPr>
            <a:spLocks noGrp="1"/>
          </p:cNvSpPr>
          <p:nvPr>
            <p:ph sz="quarter" idx="13"/>
          </p:nvPr>
        </p:nvSpPr>
        <p:spPr/>
        <p:txBody>
          <a:bodyPr/>
          <a:lstStyle/>
          <a:p>
            <a:pPr marL="432" indent="0">
              <a:buNone/>
            </a:pPr>
            <a:r>
              <a:rPr lang="en-IN" b="1" dirty="0"/>
              <a:t>Hypothesis 1:</a:t>
            </a:r>
            <a:r>
              <a:rPr lang="en-IN" dirty="0"/>
              <a:t> Perhaps you are allergic to cats.</a:t>
            </a:r>
          </a:p>
          <a:p>
            <a:pPr marL="432" indent="0">
              <a:buNone/>
            </a:pPr>
            <a:r>
              <a:rPr lang="en-IN" b="1" dirty="0"/>
              <a:t>Experiment 1:</a:t>
            </a:r>
            <a:r>
              <a:rPr lang="en-IN" dirty="0"/>
              <a:t> To test your hypothesis, you leave your friend’s home.</a:t>
            </a:r>
          </a:p>
          <a:p>
            <a:r>
              <a:rPr lang="en-IN" dirty="0"/>
              <a:t>If the itching and sneezing stop, perhaps your hypothesis is correct.</a:t>
            </a:r>
          </a:p>
          <a:p>
            <a:r>
              <a:rPr lang="en-IN" dirty="0"/>
              <a:t>If the itching and sneezing do not stop, perhaps you have a cold.</a:t>
            </a:r>
          </a:p>
        </p:txBody>
      </p:sp>
    </p:spTree>
    <p:extLst>
      <p:ext uri="{BB962C8B-B14F-4D97-AF65-F5344CB8AC3E}">
        <p14:creationId xmlns:p14="http://schemas.microsoft.com/office/powerpoint/2010/main" val="3492132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CAF9-BD72-478C-A816-26916E86C740}"/>
              </a:ext>
            </a:extLst>
          </p:cNvPr>
          <p:cNvSpPr>
            <a:spLocks noGrp="1"/>
          </p:cNvSpPr>
          <p:nvPr>
            <p:ph type="title"/>
          </p:nvPr>
        </p:nvSpPr>
        <p:spPr/>
        <p:txBody>
          <a:bodyPr/>
          <a:lstStyle/>
          <a:p>
            <a:r>
              <a:rPr lang="en-IN" dirty="0"/>
              <a:t>Everyday Scientific Thinking </a:t>
            </a:r>
            <a:r>
              <a:rPr lang="en-IN" sz="2000" b="0" dirty="0"/>
              <a:t>(3 of 4)</a:t>
            </a:r>
            <a:endParaRPr lang="en-IN" dirty="0"/>
          </a:p>
        </p:txBody>
      </p:sp>
      <p:sp>
        <p:nvSpPr>
          <p:cNvPr id="3" name="Content Placeholder 2">
            <a:extLst>
              <a:ext uri="{FF2B5EF4-FFF2-40B4-BE49-F238E27FC236}">
                <a16:creationId xmlns:a16="http://schemas.microsoft.com/office/drawing/2014/main" id="{11728FC6-7A46-4CAB-A3AC-3C0817C1C8E9}"/>
              </a:ext>
            </a:extLst>
          </p:cNvPr>
          <p:cNvSpPr>
            <a:spLocks noGrp="1"/>
          </p:cNvSpPr>
          <p:nvPr>
            <p:ph sz="quarter" idx="13"/>
          </p:nvPr>
        </p:nvSpPr>
        <p:spPr/>
        <p:txBody>
          <a:bodyPr/>
          <a:lstStyle/>
          <a:p>
            <a:pPr marL="432" indent="0">
              <a:buNone/>
            </a:pPr>
            <a:r>
              <a:rPr lang="en-IN" b="1" dirty="0"/>
              <a:t>Observation:</a:t>
            </a:r>
            <a:r>
              <a:rPr lang="en-IN" dirty="0"/>
              <a:t> Upon leaving your friend’s home, the itching and sneezing stop.</a:t>
            </a:r>
          </a:p>
          <a:p>
            <a:r>
              <a:rPr lang="en-IN" dirty="0"/>
              <a:t>The observation supports your original hypothesis. To confirm, you visit another friend with a cat.</a:t>
            </a:r>
          </a:p>
        </p:txBody>
      </p:sp>
    </p:spTree>
    <p:extLst>
      <p:ext uri="{BB962C8B-B14F-4D97-AF65-F5344CB8AC3E}">
        <p14:creationId xmlns:p14="http://schemas.microsoft.com/office/powerpoint/2010/main" val="399769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64AA-D1F0-4DBE-8876-1FAF37210FD8}"/>
              </a:ext>
            </a:extLst>
          </p:cNvPr>
          <p:cNvSpPr>
            <a:spLocks noGrp="1"/>
          </p:cNvSpPr>
          <p:nvPr>
            <p:ph type="title"/>
          </p:nvPr>
        </p:nvSpPr>
        <p:spPr/>
        <p:txBody>
          <a:bodyPr/>
          <a:lstStyle/>
          <a:p>
            <a:r>
              <a:rPr lang="en-IN" dirty="0"/>
              <a:t>Everyday Scientific Thinking </a:t>
            </a:r>
            <a:r>
              <a:rPr lang="en-IN" sz="2000" b="0" dirty="0"/>
              <a:t>(4 of 4)</a:t>
            </a:r>
            <a:endParaRPr lang="en-IN" dirty="0"/>
          </a:p>
        </p:txBody>
      </p:sp>
      <p:sp>
        <p:nvSpPr>
          <p:cNvPr id="3" name="Content Placeholder 2">
            <a:extLst>
              <a:ext uri="{FF2B5EF4-FFF2-40B4-BE49-F238E27FC236}">
                <a16:creationId xmlns:a16="http://schemas.microsoft.com/office/drawing/2014/main" id="{C02C0F57-2403-4A09-8D01-0490D4DA6516}"/>
              </a:ext>
            </a:extLst>
          </p:cNvPr>
          <p:cNvSpPr>
            <a:spLocks noGrp="1"/>
          </p:cNvSpPr>
          <p:nvPr>
            <p:ph sz="quarter" idx="13"/>
          </p:nvPr>
        </p:nvSpPr>
        <p:spPr/>
        <p:txBody>
          <a:bodyPr/>
          <a:lstStyle/>
          <a:p>
            <a:pPr marL="432" indent="0">
              <a:buNone/>
            </a:pPr>
            <a:r>
              <a:rPr lang="en-IN" b="1" dirty="0"/>
              <a:t>Experiment 2:</a:t>
            </a:r>
            <a:r>
              <a:rPr lang="en-IN" dirty="0"/>
              <a:t> Visiting a second friend with a cat causes your eyes to itch and you begin to sneeze again, further supporting your hypothesis.</a:t>
            </a:r>
          </a:p>
          <a:p>
            <a:pPr marL="432" indent="0">
              <a:buNone/>
            </a:pPr>
            <a:r>
              <a:rPr lang="en-IN" b="1" dirty="0"/>
              <a:t>Theory:</a:t>
            </a:r>
            <a:r>
              <a:rPr lang="en-IN" dirty="0"/>
              <a:t> The experimental results indicate that indeed you are allergic to cats.</a:t>
            </a:r>
          </a:p>
        </p:txBody>
      </p:sp>
    </p:spTree>
    <p:extLst>
      <p:ext uri="{BB962C8B-B14F-4D97-AF65-F5344CB8AC3E}">
        <p14:creationId xmlns:p14="http://schemas.microsoft.com/office/powerpoint/2010/main" val="403459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68B5-6D53-4999-83DC-30BA98D6C164}"/>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3885E2EC-8CC7-4B7A-9F89-982B3114CDAB}"/>
              </a:ext>
            </a:extLst>
          </p:cNvPr>
          <p:cNvSpPr>
            <a:spLocks noGrp="1"/>
          </p:cNvSpPr>
          <p:nvPr>
            <p:ph sz="quarter" idx="13"/>
          </p:nvPr>
        </p:nvSpPr>
        <p:spPr/>
        <p:txBody>
          <a:bodyPr/>
          <a:lstStyle/>
          <a:p>
            <a:pPr marL="432" indent="0">
              <a:buNone/>
            </a:pPr>
            <a:r>
              <a:rPr lang="en-IN" dirty="0"/>
              <a:t>Identify each of the following as an observation, a hypothesis, an experiment, or a conclusion:</a:t>
            </a:r>
          </a:p>
          <a:p>
            <a:pPr marL="398463" indent="-398463">
              <a:buNone/>
            </a:pPr>
            <a:r>
              <a:rPr lang="en-IN" b="1" dirty="0">
                <a:solidFill>
                  <a:schemeClr val="tx2"/>
                </a:solidFill>
              </a:rPr>
              <a:t>A.</a:t>
            </a:r>
            <a:r>
              <a:rPr lang="en-IN" dirty="0">
                <a:solidFill>
                  <a:schemeClr val="tx2"/>
                </a:solidFill>
              </a:rPr>
              <a:t> </a:t>
            </a:r>
            <a:r>
              <a:rPr lang="en-IN" dirty="0"/>
              <a:t>During your visit to the gym, your trainer records that you ran for 25 min</a:t>
            </a:r>
            <a:r>
              <a:rPr lang="en-IN" sz="100" dirty="0">
                <a:solidFill>
                  <a:schemeClr val="bg1"/>
                </a:solidFill>
              </a:rPr>
              <a:t>utes</a:t>
            </a:r>
            <a:r>
              <a:rPr lang="en-IN" dirty="0"/>
              <a:t> on the treadmill.</a:t>
            </a:r>
          </a:p>
          <a:p>
            <a:pPr marL="398463" indent="-398463">
              <a:buNone/>
            </a:pPr>
            <a:r>
              <a:rPr lang="en-IN" b="1" dirty="0">
                <a:solidFill>
                  <a:schemeClr val="tx2"/>
                </a:solidFill>
              </a:rPr>
              <a:t>B.</a:t>
            </a:r>
            <a:r>
              <a:rPr lang="en-IN" dirty="0">
                <a:solidFill>
                  <a:schemeClr val="tx2"/>
                </a:solidFill>
              </a:rPr>
              <a:t> </a:t>
            </a:r>
            <a:r>
              <a:rPr lang="en-IN" dirty="0"/>
              <a:t>Scientific studies show that exercising lowers blood pressure.</a:t>
            </a:r>
          </a:p>
          <a:p>
            <a:pPr marL="398463" indent="-398463">
              <a:buNone/>
            </a:pPr>
            <a:r>
              <a:rPr lang="en-IN" b="1" dirty="0">
                <a:solidFill>
                  <a:schemeClr val="tx2"/>
                </a:solidFill>
              </a:rPr>
              <a:t>C.</a:t>
            </a:r>
            <a:r>
              <a:rPr lang="en-IN" dirty="0">
                <a:solidFill>
                  <a:schemeClr val="tx2"/>
                </a:solidFill>
              </a:rPr>
              <a:t> </a:t>
            </a:r>
            <a:r>
              <a:rPr lang="en-IN" dirty="0"/>
              <a:t>Your doctor thinks that your weight loss is due to increased exercise.</a:t>
            </a:r>
          </a:p>
        </p:txBody>
      </p:sp>
    </p:spTree>
    <p:extLst>
      <p:ext uri="{BB962C8B-B14F-4D97-AF65-F5344CB8AC3E}">
        <p14:creationId xmlns:p14="http://schemas.microsoft.com/office/powerpoint/2010/main" val="61633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8058-A061-4006-A759-4698C0404CE4}"/>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71895DBC-A300-42B8-88B3-5B2F67CAC283}"/>
              </a:ext>
            </a:extLst>
          </p:cNvPr>
          <p:cNvSpPr>
            <a:spLocks noGrp="1"/>
          </p:cNvSpPr>
          <p:nvPr>
            <p:ph sz="quarter" idx="13"/>
          </p:nvPr>
        </p:nvSpPr>
        <p:spPr/>
        <p:txBody>
          <a:bodyPr/>
          <a:lstStyle/>
          <a:p>
            <a:pPr marL="432" indent="0">
              <a:buNone/>
            </a:pPr>
            <a:r>
              <a:rPr lang="en-IN" dirty="0"/>
              <a:t>Identify each of the following as an observation, a hypothesis, an experiment, or a conclusion:</a:t>
            </a:r>
          </a:p>
          <a:p>
            <a:pPr marL="398463" indent="-398463">
              <a:buNone/>
            </a:pPr>
            <a:r>
              <a:rPr lang="en-IN" b="1" dirty="0">
                <a:solidFill>
                  <a:schemeClr val="tx2"/>
                </a:solidFill>
              </a:rPr>
              <a:t>A.</a:t>
            </a:r>
            <a:r>
              <a:rPr lang="en-IN" dirty="0">
                <a:solidFill>
                  <a:schemeClr val="tx2"/>
                </a:solidFill>
              </a:rPr>
              <a:t> </a:t>
            </a:r>
            <a:r>
              <a:rPr lang="en-IN" dirty="0"/>
              <a:t>During your visit to the gym, your trainer records that you ran for 25 min</a:t>
            </a:r>
            <a:r>
              <a:rPr lang="en-IN" sz="100" dirty="0">
                <a:solidFill>
                  <a:schemeClr val="bg1"/>
                </a:solidFill>
              </a:rPr>
              <a:t>utes</a:t>
            </a:r>
            <a:r>
              <a:rPr lang="en-IN" dirty="0"/>
              <a:t> on the treadmill. </a:t>
            </a:r>
            <a:r>
              <a:rPr lang="en-IN" b="1" dirty="0"/>
              <a:t>Observation</a:t>
            </a:r>
          </a:p>
          <a:p>
            <a:pPr marL="398463" indent="-398463">
              <a:buNone/>
            </a:pPr>
            <a:r>
              <a:rPr lang="en-IN" b="1" dirty="0">
                <a:solidFill>
                  <a:schemeClr val="tx2"/>
                </a:solidFill>
              </a:rPr>
              <a:t>B.</a:t>
            </a:r>
            <a:r>
              <a:rPr lang="en-IN" dirty="0">
                <a:solidFill>
                  <a:schemeClr val="tx2"/>
                </a:solidFill>
              </a:rPr>
              <a:t> </a:t>
            </a:r>
            <a:r>
              <a:rPr lang="en-IN" dirty="0"/>
              <a:t>Scientific studies show that exercising lowers blood pressure. </a:t>
            </a:r>
            <a:r>
              <a:rPr lang="en-IN" b="1" dirty="0"/>
              <a:t>Conclusion</a:t>
            </a:r>
          </a:p>
          <a:p>
            <a:pPr marL="398463" indent="-398463">
              <a:buNone/>
            </a:pPr>
            <a:r>
              <a:rPr lang="en-IN" b="1" dirty="0">
                <a:solidFill>
                  <a:schemeClr val="tx2"/>
                </a:solidFill>
              </a:rPr>
              <a:t>C.</a:t>
            </a:r>
            <a:r>
              <a:rPr lang="en-IN" dirty="0">
                <a:solidFill>
                  <a:schemeClr val="tx2"/>
                </a:solidFill>
              </a:rPr>
              <a:t> </a:t>
            </a:r>
            <a:r>
              <a:rPr lang="en-IN" dirty="0"/>
              <a:t>Your doctor thinks that your weight loss is due to increased exercise. </a:t>
            </a:r>
            <a:r>
              <a:rPr lang="en-IN" b="1" dirty="0"/>
              <a:t>Hypothesis</a:t>
            </a:r>
          </a:p>
        </p:txBody>
      </p:sp>
    </p:spTree>
    <p:extLst>
      <p:ext uri="{BB962C8B-B14F-4D97-AF65-F5344CB8AC3E}">
        <p14:creationId xmlns:p14="http://schemas.microsoft.com/office/powerpoint/2010/main" val="245918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0A508-D9CD-4101-BEC4-1DCCC7DCD17D}"/>
              </a:ext>
            </a:extLst>
          </p:cNvPr>
          <p:cNvSpPr>
            <a:spLocks noGrp="1"/>
          </p:cNvSpPr>
          <p:nvPr>
            <p:ph type="title"/>
          </p:nvPr>
        </p:nvSpPr>
        <p:spPr/>
        <p:txBody>
          <a:bodyPr/>
          <a:lstStyle/>
          <a:p>
            <a:r>
              <a:rPr lang="en-IN" dirty="0"/>
              <a:t>Chemistry in Our Lives</a:t>
            </a:r>
          </a:p>
        </p:txBody>
      </p:sp>
      <p:sp>
        <p:nvSpPr>
          <p:cNvPr id="3" name="Content Placeholder 2">
            <a:extLst>
              <a:ext uri="{FF2B5EF4-FFF2-40B4-BE49-F238E27FC236}">
                <a16:creationId xmlns:a16="http://schemas.microsoft.com/office/drawing/2014/main" id="{DAAB4248-2895-4273-843F-996822DC0E0B}"/>
              </a:ext>
            </a:extLst>
          </p:cNvPr>
          <p:cNvSpPr>
            <a:spLocks noGrp="1"/>
          </p:cNvSpPr>
          <p:nvPr>
            <p:ph sz="quarter" idx="13"/>
          </p:nvPr>
        </p:nvSpPr>
        <p:spPr>
          <a:xfrm>
            <a:off x="457199" y="1556326"/>
            <a:ext cx="4144618" cy="4795487"/>
          </a:xfrm>
        </p:spPr>
        <p:txBody>
          <a:bodyPr/>
          <a:lstStyle/>
          <a:p>
            <a:pPr marL="432" indent="0">
              <a:buNone/>
            </a:pPr>
            <a:r>
              <a:rPr lang="en-IN" sz="2400" dirty="0"/>
              <a:t>Forensic scientists work in crime laboratories where they </a:t>
            </a:r>
            <a:r>
              <a:rPr lang="en-IN" sz="2400" dirty="0" err="1"/>
              <a:t>analyze</a:t>
            </a:r>
            <a:r>
              <a:rPr lang="en-IN" sz="2400" dirty="0"/>
              <a:t> bodily fluids and tissue samples collected by the crime scene investigators.</a:t>
            </a:r>
          </a:p>
        </p:txBody>
      </p:sp>
      <p:pic>
        <p:nvPicPr>
          <p:cNvPr id="5" name="Content Placeholder 4" descr="A lab worker works with an auto pipette.">
            <a:extLst>
              <a:ext uri="{FF2B5EF4-FFF2-40B4-BE49-F238E27FC236}">
                <a16:creationId xmlns:a16="http://schemas.microsoft.com/office/drawing/2014/main" id="{64EFED00-A4F1-41F1-981C-F2F0E9862EA7}"/>
              </a:ext>
            </a:extLst>
          </p:cNvPr>
          <p:cNvPicPr>
            <a:picLocks noGrp="1" noChangeAspect="1"/>
          </p:cNvPicPr>
          <p:nvPr>
            <p:ph sz="quarter" idx="14"/>
          </p:nvPr>
        </p:nvPicPr>
        <p:blipFill>
          <a:blip r:embed="rId2"/>
          <a:stretch>
            <a:fillRect/>
          </a:stretch>
        </p:blipFill>
        <p:spPr>
          <a:xfrm>
            <a:off x="4803311" y="1556326"/>
            <a:ext cx="3883489" cy="3877392"/>
          </a:xfrm>
          <a:prstGeom prst="rect">
            <a:avLst/>
          </a:prstGeom>
        </p:spPr>
      </p:pic>
    </p:spTree>
    <p:extLst>
      <p:ext uri="{BB962C8B-B14F-4D97-AF65-F5344CB8AC3E}">
        <p14:creationId xmlns:p14="http://schemas.microsoft.com/office/powerpoint/2010/main" val="12557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4E9A-3784-4E91-A776-7DF0F02FE920}"/>
              </a:ext>
            </a:extLst>
          </p:cNvPr>
          <p:cNvSpPr>
            <a:spLocks noGrp="1"/>
          </p:cNvSpPr>
          <p:nvPr>
            <p:ph type="title"/>
          </p:nvPr>
        </p:nvSpPr>
        <p:spPr/>
        <p:txBody>
          <a:bodyPr/>
          <a:lstStyle/>
          <a:p>
            <a:r>
              <a:rPr lang="en-IN" dirty="0"/>
              <a:t>Learning Check 2</a:t>
            </a:r>
          </a:p>
        </p:txBody>
      </p:sp>
      <p:sp>
        <p:nvSpPr>
          <p:cNvPr id="5" name="Content Placeholder 4">
            <a:extLst>
              <a:ext uri="{FF2B5EF4-FFF2-40B4-BE49-F238E27FC236}">
                <a16:creationId xmlns:a16="http://schemas.microsoft.com/office/drawing/2014/main" id="{1F857F46-1779-4B6D-BAA4-CAE5E7C9978E}"/>
              </a:ext>
            </a:extLst>
          </p:cNvPr>
          <p:cNvSpPr>
            <a:spLocks noGrp="1"/>
          </p:cNvSpPr>
          <p:nvPr>
            <p:ph sz="quarter" idx="15"/>
          </p:nvPr>
        </p:nvSpPr>
        <p:spPr>
          <a:xfrm>
            <a:off x="459728" y="1544101"/>
            <a:ext cx="8227072" cy="1242725"/>
          </a:xfrm>
        </p:spPr>
        <p:txBody>
          <a:bodyPr/>
          <a:lstStyle/>
          <a:p>
            <a:pPr marL="432" indent="0">
              <a:buNone/>
            </a:pPr>
            <a:r>
              <a:rPr lang="en-US" sz="2000" dirty="0"/>
              <a:t>For each of the following, indicate whether the step of the scientific method being described is</a:t>
            </a:r>
          </a:p>
          <a:p>
            <a:pPr marL="432" indent="0">
              <a:buNone/>
            </a:pPr>
            <a:r>
              <a:rPr lang="en-US" sz="2000" dirty="0"/>
              <a:t>(1) observation, (2) hypothesis, (3) experiment, or (4) theory.</a:t>
            </a:r>
            <a:endParaRPr lang="en-IN" sz="2000" dirty="0"/>
          </a:p>
        </p:txBody>
      </p:sp>
      <p:sp>
        <p:nvSpPr>
          <p:cNvPr id="3" name="Content Placeholder 2">
            <a:extLst>
              <a:ext uri="{FF2B5EF4-FFF2-40B4-BE49-F238E27FC236}">
                <a16:creationId xmlns:a16="http://schemas.microsoft.com/office/drawing/2014/main" id="{8EBD5BC8-92FD-44A7-881B-F5CEB31692B2}"/>
              </a:ext>
            </a:extLst>
          </p:cNvPr>
          <p:cNvSpPr>
            <a:spLocks noGrp="1"/>
          </p:cNvSpPr>
          <p:nvPr>
            <p:ph sz="quarter" idx="16"/>
          </p:nvPr>
        </p:nvSpPr>
        <p:spPr>
          <a:xfrm>
            <a:off x="447675" y="2880464"/>
            <a:ext cx="8236337" cy="363493"/>
          </a:xfrm>
        </p:spPr>
        <p:txBody>
          <a:bodyPr/>
          <a:lstStyle/>
          <a:p>
            <a:pPr marL="432" indent="0">
              <a:buNone/>
            </a:pPr>
            <a:r>
              <a:rPr lang="en-US" sz="2000" b="1" dirty="0">
                <a:solidFill>
                  <a:schemeClr val="tx2"/>
                </a:solidFill>
              </a:rPr>
              <a:t>A. </a:t>
            </a:r>
            <a:r>
              <a:rPr lang="en-US" sz="2000" dirty="0"/>
              <a:t>A blender does not work when plugged in.</a:t>
            </a:r>
          </a:p>
        </p:txBody>
      </p:sp>
      <p:sp>
        <p:nvSpPr>
          <p:cNvPr id="7" name="Content Placeholder 6">
            <a:extLst>
              <a:ext uri="{FF2B5EF4-FFF2-40B4-BE49-F238E27FC236}">
                <a16:creationId xmlns:a16="http://schemas.microsoft.com/office/drawing/2014/main" id="{529835A5-3477-47E6-B8A3-5E9F72EDA419}"/>
              </a:ext>
            </a:extLst>
          </p:cNvPr>
          <p:cNvSpPr>
            <a:spLocks noGrp="1"/>
          </p:cNvSpPr>
          <p:nvPr>
            <p:ph sz="quarter" idx="18"/>
          </p:nvPr>
        </p:nvSpPr>
        <p:spPr>
          <a:xfrm>
            <a:off x="454025" y="3383397"/>
            <a:ext cx="3730239" cy="375849"/>
          </a:xfrm>
        </p:spPr>
        <p:txBody>
          <a:bodyPr/>
          <a:lstStyle/>
          <a:p>
            <a:pPr marL="0" indent="0">
              <a:buNone/>
            </a:pPr>
            <a:r>
              <a:rPr lang="en-US" sz="2000" b="1" dirty="0">
                <a:solidFill>
                  <a:schemeClr val="tx2"/>
                </a:solidFill>
              </a:rPr>
              <a:t>B. </a:t>
            </a:r>
            <a:r>
              <a:rPr lang="en-US" sz="2000" dirty="0"/>
              <a:t>The blender motor is broken.</a:t>
            </a:r>
            <a:endParaRPr lang="en-IN" sz="2000" dirty="0"/>
          </a:p>
        </p:txBody>
      </p:sp>
      <p:sp>
        <p:nvSpPr>
          <p:cNvPr id="8" name="Content Placeholder 7">
            <a:extLst>
              <a:ext uri="{FF2B5EF4-FFF2-40B4-BE49-F238E27FC236}">
                <a16:creationId xmlns:a16="http://schemas.microsoft.com/office/drawing/2014/main" id="{2F1193B5-90CE-4B60-8CB4-CD7EDD7D5052}"/>
              </a:ext>
            </a:extLst>
          </p:cNvPr>
          <p:cNvSpPr>
            <a:spLocks noGrp="1"/>
          </p:cNvSpPr>
          <p:nvPr>
            <p:ph sz="quarter" idx="19"/>
          </p:nvPr>
        </p:nvSpPr>
        <p:spPr>
          <a:xfrm>
            <a:off x="447675" y="3898687"/>
            <a:ext cx="3736589" cy="377092"/>
          </a:xfrm>
        </p:spPr>
        <p:txBody>
          <a:bodyPr/>
          <a:lstStyle/>
          <a:p>
            <a:pPr marL="432" indent="0">
              <a:buNone/>
            </a:pPr>
            <a:r>
              <a:rPr lang="en-US" sz="2000" b="1" dirty="0">
                <a:solidFill>
                  <a:schemeClr val="tx2"/>
                </a:solidFill>
              </a:rPr>
              <a:t>C. </a:t>
            </a:r>
            <a:r>
              <a:rPr lang="en-US" sz="2000" dirty="0"/>
              <a:t>The plug has malfunctioned.</a:t>
            </a:r>
            <a:endParaRPr lang="en-IN" sz="2000" dirty="0"/>
          </a:p>
        </p:txBody>
      </p:sp>
      <p:sp>
        <p:nvSpPr>
          <p:cNvPr id="15" name="Content Placeholder 14">
            <a:extLst>
              <a:ext uri="{FF2B5EF4-FFF2-40B4-BE49-F238E27FC236}">
                <a16:creationId xmlns:a16="http://schemas.microsoft.com/office/drawing/2014/main" id="{307BC437-90D1-4026-95A1-9F483E6D77A6}"/>
              </a:ext>
            </a:extLst>
          </p:cNvPr>
          <p:cNvSpPr>
            <a:spLocks noGrp="1"/>
          </p:cNvSpPr>
          <p:nvPr>
            <p:ph sz="quarter" idx="26"/>
          </p:nvPr>
        </p:nvSpPr>
        <p:spPr>
          <a:xfrm>
            <a:off x="450850" y="4376245"/>
            <a:ext cx="6556532" cy="621267"/>
          </a:xfrm>
        </p:spPr>
        <p:txBody>
          <a:bodyPr/>
          <a:lstStyle/>
          <a:p>
            <a:pPr marL="344488" indent="-344488" eaLnBrk="1" hangingPunct="1">
              <a:buNone/>
              <a:defRPr/>
            </a:pPr>
            <a:r>
              <a:rPr lang="en-US" sz="2000" b="1" dirty="0">
                <a:solidFill>
                  <a:schemeClr val="tx2"/>
                </a:solidFill>
                <a:latin typeface="+mn-lt"/>
              </a:rPr>
              <a:t>D. </a:t>
            </a:r>
            <a:r>
              <a:rPr lang="en-US" sz="2000" dirty="0">
                <a:latin typeface="+mn-lt"/>
              </a:rPr>
              <a:t>The blender does not work when plugged into a different outlet.</a:t>
            </a:r>
            <a:endParaRPr lang="en-IN" sz="2000" dirty="0">
              <a:latin typeface="+mn-lt"/>
            </a:endParaRPr>
          </a:p>
        </p:txBody>
      </p:sp>
      <p:sp>
        <p:nvSpPr>
          <p:cNvPr id="17" name="Content Placeholder 16">
            <a:extLst>
              <a:ext uri="{FF2B5EF4-FFF2-40B4-BE49-F238E27FC236}">
                <a16:creationId xmlns:a16="http://schemas.microsoft.com/office/drawing/2014/main" id="{C56AE25E-E3B4-4559-84A4-6371B2D1E50F}"/>
              </a:ext>
            </a:extLst>
          </p:cNvPr>
          <p:cNvSpPr>
            <a:spLocks noGrp="1"/>
          </p:cNvSpPr>
          <p:nvPr>
            <p:ph sz="quarter" idx="28"/>
          </p:nvPr>
        </p:nvSpPr>
        <p:spPr>
          <a:xfrm>
            <a:off x="447675" y="5097978"/>
            <a:ext cx="3732213" cy="365051"/>
          </a:xfrm>
        </p:spPr>
        <p:txBody>
          <a:bodyPr/>
          <a:lstStyle/>
          <a:p>
            <a:pPr marL="0" indent="0">
              <a:buNone/>
            </a:pPr>
            <a:r>
              <a:rPr lang="en-US" sz="2000" b="1" dirty="0">
                <a:solidFill>
                  <a:schemeClr val="tx2"/>
                </a:solidFill>
                <a:latin typeface="+mn-lt"/>
              </a:rPr>
              <a:t>E. </a:t>
            </a:r>
            <a:r>
              <a:rPr lang="en-US" sz="2000" dirty="0">
                <a:latin typeface="+mn-lt"/>
              </a:rPr>
              <a:t>The blender needs repair.</a:t>
            </a:r>
            <a:endParaRPr lang="en-IN" sz="2000" dirty="0">
              <a:latin typeface="+mn-lt"/>
            </a:endParaRPr>
          </a:p>
        </p:txBody>
      </p:sp>
    </p:spTree>
    <p:extLst>
      <p:ext uri="{BB962C8B-B14F-4D97-AF65-F5344CB8AC3E}">
        <p14:creationId xmlns:p14="http://schemas.microsoft.com/office/powerpoint/2010/main" val="115293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4E9A-3784-4E91-A776-7DF0F02FE920}"/>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93FC8737-C1ED-474B-990E-0B2F653C33BF}"/>
              </a:ext>
            </a:extLst>
          </p:cNvPr>
          <p:cNvSpPr>
            <a:spLocks noGrp="1"/>
          </p:cNvSpPr>
          <p:nvPr>
            <p:ph sz="quarter" idx="14"/>
          </p:nvPr>
        </p:nvSpPr>
        <p:spPr>
          <a:xfrm>
            <a:off x="460800" y="1544400"/>
            <a:ext cx="8226000" cy="1242000"/>
          </a:xfrm>
        </p:spPr>
        <p:txBody>
          <a:bodyPr/>
          <a:lstStyle/>
          <a:p>
            <a:pPr marL="432" indent="0">
              <a:buNone/>
            </a:pPr>
            <a:r>
              <a:rPr lang="en-US" sz="2000" dirty="0"/>
              <a:t>For each of the following, indicate whether the step of the scientific method being described is</a:t>
            </a:r>
          </a:p>
          <a:p>
            <a:pPr marL="432" indent="0">
              <a:buNone/>
            </a:pPr>
            <a:r>
              <a:rPr lang="en-US" sz="2000" dirty="0"/>
              <a:t>(1) observation, (2) hypothesis, (3) experiment, or (4) theory.</a:t>
            </a:r>
            <a:endParaRPr lang="en-IN" sz="2000" dirty="0"/>
          </a:p>
        </p:txBody>
      </p:sp>
      <p:sp>
        <p:nvSpPr>
          <p:cNvPr id="5" name="Content Placeholder 4">
            <a:extLst>
              <a:ext uri="{FF2B5EF4-FFF2-40B4-BE49-F238E27FC236}">
                <a16:creationId xmlns:a16="http://schemas.microsoft.com/office/drawing/2014/main" id="{1F857F46-1779-4B6D-BAA4-CAE5E7C9978E}"/>
              </a:ext>
            </a:extLst>
          </p:cNvPr>
          <p:cNvSpPr>
            <a:spLocks noGrp="1"/>
          </p:cNvSpPr>
          <p:nvPr>
            <p:ph sz="quarter" idx="15"/>
          </p:nvPr>
        </p:nvSpPr>
        <p:spPr>
          <a:xfrm>
            <a:off x="447673" y="2879999"/>
            <a:ext cx="5160647" cy="363601"/>
          </a:xfrm>
        </p:spPr>
        <p:txBody>
          <a:bodyPr/>
          <a:lstStyle/>
          <a:p>
            <a:pPr marL="432" indent="0">
              <a:buNone/>
            </a:pPr>
            <a:r>
              <a:rPr lang="en-US" sz="2000" b="1" dirty="0">
                <a:solidFill>
                  <a:srgbClr val="007FA3"/>
                </a:solidFill>
              </a:rPr>
              <a:t>A.</a:t>
            </a:r>
            <a:r>
              <a:rPr lang="en-US" sz="2000" dirty="0"/>
              <a:t> A blender does not work when plugged in.</a:t>
            </a:r>
          </a:p>
        </p:txBody>
      </p:sp>
      <p:sp>
        <p:nvSpPr>
          <p:cNvPr id="3" name="Content Placeholder 2">
            <a:extLst>
              <a:ext uri="{FF2B5EF4-FFF2-40B4-BE49-F238E27FC236}">
                <a16:creationId xmlns:a16="http://schemas.microsoft.com/office/drawing/2014/main" id="{8EBD5BC8-92FD-44A7-881B-F5CEB31692B2}"/>
              </a:ext>
            </a:extLst>
          </p:cNvPr>
          <p:cNvSpPr>
            <a:spLocks noGrp="1"/>
          </p:cNvSpPr>
          <p:nvPr>
            <p:ph sz="quarter" idx="16"/>
          </p:nvPr>
        </p:nvSpPr>
        <p:spPr>
          <a:xfrm>
            <a:off x="7946482" y="2943041"/>
            <a:ext cx="370159" cy="402185"/>
          </a:xfrm>
        </p:spPr>
        <p:txBody>
          <a:bodyPr/>
          <a:lstStyle/>
          <a:p>
            <a:pPr marL="432" indent="0">
              <a:buNone/>
            </a:pPr>
            <a:r>
              <a:rPr lang="en-US" sz="2000" b="1" dirty="0"/>
              <a:t>(1)</a:t>
            </a:r>
            <a:endParaRPr lang="en-IN" sz="2000" dirty="0"/>
          </a:p>
        </p:txBody>
      </p:sp>
      <p:sp>
        <p:nvSpPr>
          <p:cNvPr id="6" name="Content Placeholder 5">
            <a:extLst>
              <a:ext uri="{FF2B5EF4-FFF2-40B4-BE49-F238E27FC236}">
                <a16:creationId xmlns:a16="http://schemas.microsoft.com/office/drawing/2014/main" id="{A6A8C399-9104-4A44-9968-A4A15DC39592}"/>
              </a:ext>
            </a:extLst>
          </p:cNvPr>
          <p:cNvSpPr>
            <a:spLocks noGrp="1"/>
          </p:cNvSpPr>
          <p:nvPr>
            <p:ph sz="quarter" idx="17"/>
          </p:nvPr>
        </p:nvSpPr>
        <p:spPr>
          <a:xfrm>
            <a:off x="453600" y="3384000"/>
            <a:ext cx="3729600" cy="374400"/>
          </a:xfrm>
        </p:spPr>
        <p:txBody>
          <a:bodyPr/>
          <a:lstStyle/>
          <a:p>
            <a:pPr marL="432" indent="0">
              <a:buNone/>
            </a:pPr>
            <a:r>
              <a:rPr lang="en-US" sz="2000" b="1" dirty="0">
                <a:solidFill>
                  <a:schemeClr val="tx2"/>
                </a:solidFill>
              </a:rPr>
              <a:t>B. </a:t>
            </a:r>
            <a:r>
              <a:rPr lang="en-US" sz="2000" dirty="0"/>
              <a:t>The blender motor is broken.</a:t>
            </a:r>
            <a:endParaRPr lang="en-IN" sz="2000" dirty="0"/>
          </a:p>
        </p:txBody>
      </p:sp>
      <p:sp>
        <p:nvSpPr>
          <p:cNvPr id="7" name="Content Placeholder 6">
            <a:extLst>
              <a:ext uri="{FF2B5EF4-FFF2-40B4-BE49-F238E27FC236}">
                <a16:creationId xmlns:a16="http://schemas.microsoft.com/office/drawing/2014/main" id="{529835A5-3477-47E6-B8A3-5E9F72EDA419}"/>
              </a:ext>
            </a:extLst>
          </p:cNvPr>
          <p:cNvSpPr>
            <a:spLocks noGrp="1"/>
          </p:cNvSpPr>
          <p:nvPr>
            <p:ph sz="quarter" idx="18"/>
          </p:nvPr>
        </p:nvSpPr>
        <p:spPr>
          <a:xfrm>
            <a:off x="7946482" y="3459175"/>
            <a:ext cx="493027" cy="369438"/>
          </a:xfrm>
        </p:spPr>
        <p:txBody>
          <a:bodyPr/>
          <a:lstStyle/>
          <a:p>
            <a:pPr marL="432" indent="0">
              <a:buNone/>
            </a:pPr>
            <a:r>
              <a:rPr lang="en-US" sz="2000" b="1" dirty="0"/>
              <a:t>(2)</a:t>
            </a:r>
            <a:endParaRPr lang="en-IN" sz="2000" b="1" dirty="0"/>
          </a:p>
        </p:txBody>
      </p:sp>
      <p:sp>
        <p:nvSpPr>
          <p:cNvPr id="8" name="Content Placeholder 7">
            <a:extLst>
              <a:ext uri="{FF2B5EF4-FFF2-40B4-BE49-F238E27FC236}">
                <a16:creationId xmlns:a16="http://schemas.microsoft.com/office/drawing/2014/main" id="{2F1193B5-90CE-4B60-8CB4-CD7EDD7D5052}"/>
              </a:ext>
            </a:extLst>
          </p:cNvPr>
          <p:cNvSpPr>
            <a:spLocks noGrp="1"/>
          </p:cNvSpPr>
          <p:nvPr>
            <p:ph sz="quarter" idx="19"/>
          </p:nvPr>
        </p:nvSpPr>
        <p:spPr>
          <a:xfrm>
            <a:off x="447674" y="3898800"/>
            <a:ext cx="3736800" cy="378000"/>
          </a:xfrm>
        </p:spPr>
        <p:txBody>
          <a:bodyPr/>
          <a:lstStyle/>
          <a:p>
            <a:pPr marL="432" indent="0">
              <a:buNone/>
            </a:pPr>
            <a:r>
              <a:rPr lang="en-US" sz="2000" b="1" dirty="0">
                <a:solidFill>
                  <a:schemeClr val="tx2"/>
                </a:solidFill>
              </a:rPr>
              <a:t>C. </a:t>
            </a:r>
            <a:r>
              <a:rPr lang="en-US" sz="2000" dirty="0"/>
              <a:t>The plug has malfunctioned.</a:t>
            </a:r>
          </a:p>
        </p:txBody>
      </p:sp>
      <p:sp>
        <p:nvSpPr>
          <p:cNvPr id="13" name="Content Placeholder 12">
            <a:extLst>
              <a:ext uri="{FF2B5EF4-FFF2-40B4-BE49-F238E27FC236}">
                <a16:creationId xmlns:a16="http://schemas.microsoft.com/office/drawing/2014/main" id="{1028E159-7056-4618-AD1E-A40195DBFF4A}"/>
              </a:ext>
            </a:extLst>
          </p:cNvPr>
          <p:cNvSpPr>
            <a:spLocks noGrp="1"/>
          </p:cNvSpPr>
          <p:nvPr>
            <p:ph sz="quarter" idx="24"/>
          </p:nvPr>
        </p:nvSpPr>
        <p:spPr>
          <a:xfrm>
            <a:off x="7946870" y="3899930"/>
            <a:ext cx="493027" cy="326137"/>
          </a:xfrm>
        </p:spPr>
        <p:txBody>
          <a:bodyPr/>
          <a:lstStyle/>
          <a:p>
            <a:pPr marL="0" indent="0">
              <a:buNone/>
            </a:pPr>
            <a:r>
              <a:rPr lang="en-US" sz="2000" b="1" dirty="0">
                <a:latin typeface="+mn-lt"/>
              </a:rPr>
              <a:t>(2)</a:t>
            </a:r>
            <a:endParaRPr lang="en-IN" sz="2000" b="1" dirty="0">
              <a:latin typeface="+mn-lt"/>
            </a:endParaRPr>
          </a:p>
        </p:txBody>
      </p:sp>
      <p:sp>
        <p:nvSpPr>
          <p:cNvPr id="15" name="Content Placeholder 14">
            <a:extLst>
              <a:ext uri="{FF2B5EF4-FFF2-40B4-BE49-F238E27FC236}">
                <a16:creationId xmlns:a16="http://schemas.microsoft.com/office/drawing/2014/main" id="{307BC437-90D1-4026-95A1-9F483E6D77A6}"/>
              </a:ext>
            </a:extLst>
          </p:cNvPr>
          <p:cNvSpPr>
            <a:spLocks noGrp="1"/>
          </p:cNvSpPr>
          <p:nvPr>
            <p:ph sz="quarter" idx="26"/>
          </p:nvPr>
        </p:nvSpPr>
        <p:spPr>
          <a:xfrm>
            <a:off x="450850" y="4376246"/>
            <a:ext cx="6556532" cy="614854"/>
          </a:xfrm>
        </p:spPr>
        <p:txBody>
          <a:bodyPr/>
          <a:lstStyle/>
          <a:p>
            <a:pPr marL="344488" indent="-344488" eaLnBrk="1" hangingPunct="1">
              <a:buNone/>
              <a:defRPr/>
            </a:pPr>
            <a:r>
              <a:rPr lang="en-US" sz="2000" b="1" dirty="0">
                <a:solidFill>
                  <a:schemeClr val="tx2"/>
                </a:solidFill>
                <a:latin typeface="+mn-lt"/>
              </a:rPr>
              <a:t>D. </a:t>
            </a:r>
            <a:r>
              <a:rPr lang="en-US" sz="2000" dirty="0">
                <a:latin typeface="+mn-lt"/>
              </a:rPr>
              <a:t>The blender does not work when plugged into a different outlet.</a:t>
            </a:r>
            <a:endParaRPr lang="en-IN" sz="2000" dirty="0">
              <a:latin typeface="+mn-lt"/>
            </a:endParaRPr>
          </a:p>
        </p:txBody>
      </p:sp>
      <p:sp>
        <p:nvSpPr>
          <p:cNvPr id="16" name="Content Placeholder 15">
            <a:extLst>
              <a:ext uri="{FF2B5EF4-FFF2-40B4-BE49-F238E27FC236}">
                <a16:creationId xmlns:a16="http://schemas.microsoft.com/office/drawing/2014/main" id="{EA1F9811-8A50-4C46-8147-395606FBF025}"/>
              </a:ext>
            </a:extLst>
          </p:cNvPr>
          <p:cNvSpPr>
            <a:spLocks noGrp="1"/>
          </p:cNvSpPr>
          <p:nvPr>
            <p:ph sz="quarter" idx="27"/>
          </p:nvPr>
        </p:nvSpPr>
        <p:spPr>
          <a:xfrm>
            <a:off x="7946870" y="4376246"/>
            <a:ext cx="739543" cy="365051"/>
          </a:xfrm>
        </p:spPr>
        <p:txBody>
          <a:bodyPr/>
          <a:lstStyle/>
          <a:p>
            <a:pPr marL="0" indent="0">
              <a:buNone/>
            </a:pPr>
            <a:r>
              <a:rPr lang="en-US" sz="2000" b="1" dirty="0">
                <a:latin typeface="+mn-lt"/>
              </a:rPr>
              <a:t>(3)</a:t>
            </a:r>
            <a:endParaRPr lang="en-IN" sz="2000" b="1" dirty="0">
              <a:latin typeface="+mn-lt"/>
            </a:endParaRPr>
          </a:p>
        </p:txBody>
      </p:sp>
      <p:sp>
        <p:nvSpPr>
          <p:cNvPr id="17" name="Content Placeholder 16">
            <a:extLst>
              <a:ext uri="{FF2B5EF4-FFF2-40B4-BE49-F238E27FC236}">
                <a16:creationId xmlns:a16="http://schemas.microsoft.com/office/drawing/2014/main" id="{C56AE25E-E3B4-4559-84A4-6371B2D1E50F}"/>
              </a:ext>
            </a:extLst>
          </p:cNvPr>
          <p:cNvSpPr>
            <a:spLocks noGrp="1"/>
          </p:cNvSpPr>
          <p:nvPr>
            <p:ph sz="quarter" idx="28"/>
          </p:nvPr>
        </p:nvSpPr>
        <p:spPr>
          <a:xfrm>
            <a:off x="447675" y="5097978"/>
            <a:ext cx="3732213" cy="365051"/>
          </a:xfrm>
        </p:spPr>
        <p:txBody>
          <a:bodyPr/>
          <a:lstStyle/>
          <a:p>
            <a:pPr marL="0" indent="0">
              <a:buNone/>
            </a:pPr>
            <a:r>
              <a:rPr lang="en-US" sz="2000" b="1" dirty="0">
                <a:solidFill>
                  <a:schemeClr val="tx2"/>
                </a:solidFill>
                <a:latin typeface="+mn-lt"/>
              </a:rPr>
              <a:t>E. </a:t>
            </a:r>
            <a:r>
              <a:rPr lang="en-US" sz="2000" dirty="0">
                <a:latin typeface="+mn-lt"/>
              </a:rPr>
              <a:t>The blender needs repair.</a:t>
            </a:r>
            <a:endParaRPr lang="en-IN" sz="2000" dirty="0">
              <a:latin typeface="+mn-lt"/>
            </a:endParaRPr>
          </a:p>
        </p:txBody>
      </p:sp>
      <p:sp>
        <p:nvSpPr>
          <p:cNvPr id="18" name="Content Placeholder 17">
            <a:extLst>
              <a:ext uri="{FF2B5EF4-FFF2-40B4-BE49-F238E27FC236}">
                <a16:creationId xmlns:a16="http://schemas.microsoft.com/office/drawing/2014/main" id="{5D32B6C8-F939-4564-8604-31B16E4BD43E}"/>
              </a:ext>
            </a:extLst>
          </p:cNvPr>
          <p:cNvSpPr>
            <a:spLocks noGrp="1"/>
          </p:cNvSpPr>
          <p:nvPr>
            <p:ph sz="quarter" idx="29"/>
          </p:nvPr>
        </p:nvSpPr>
        <p:spPr>
          <a:xfrm>
            <a:off x="7946869" y="5097979"/>
            <a:ext cx="563387" cy="365050"/>
          </a:xfrm>
        </p:spPr>
        <p:txBody>
          <a:bodyPr/>
          <a:lstStyle/>
          <a:p>
            <a:pPr marL="0" indent="0">
              <a:buNone/>
            </a:pPr>
            <a:r>
              <a:rPr lang="en-US" sz="2000" b="1" dirty="0">
                <a:latin typeface="+mn-lt"/>
              </a:rPr>
              <a:t>(4)</a:t>
            </a:r>
            <a:endParaRPr lang="en-IN" sz="2000" b="1" dirty="0">
              <a:latin typeface="+mn-lt"/>
            </a:endParaRPr>
          </a:p>
        </p:txBody>
      </p:sp>
    </p:spTree>
    <p:extLst>
      <p:ext uri="{BB962C8B-B14F-4D97-AF65-F5344CB8AC3E}">
        <p14:creationId xmlns:p14="http://schemas.microsoft.com/office/powerpoint/2010/main" val="149302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239-C6EE-4CBD-97A6-7EDCF36E934C}"/>
              </a:ext>
            </a:extLst>
          </p:cNvPr>
          <p:cNvSpPr>
            <a:spLocks noGrp="1"/>
          </p:cNvSpPr>
          <p:nvPr>
            <p:ph type="title"/>
          </p:nvPr>
        </p:nvSpPr>
        <p:spPr/>
        <p:txBody>
          <a:bodyPr/>
          <a:lstStyle/>
          <a:p>
            <a:r>
              <a:rPr lang="en-IN" dirty="0"/>
              <a:t>1.3 Studying and Learning Chemistry</a:t>
            </a:r>
          </a:p>
        </p:txBody>
      </p:sp>
      <p:sp>
        <p:nvSpPr>
          <p:cNvPr id="17" name="Content Placeholder 16"/>
          <p:cNvSpPr>
            <a:spLocks noGrp="1"/>
          </p:cNvSpPr>
          <p:nvPr>
            <p:ph sz="quarter" idx="15"/>
          </p:nvPr>
        </p:nvSpPr>
        <p:spPr>
          <a:xfrm>
            <a:off x="457200" y="1835735"/>
            <a:ext cx="3539613" cy="877968"/>
          </a:xfrm>
        </p:spPr>
        <p:txBody>
          <a:bodyPr/>
          <a:lstStyle/>
          <a:p>
            <a:pPr marL="432" indent="0">
              <a:buNone/>
            </a:pPr>
            <a:r>
              <a:rPr lang="en-IN" sz="2400" dirty="0"/>
              <a:t>Studying in a group can be beneficial to learning.</a:t>
            </a:r>
          </a:p>
        </p:txBody>
      </p:sp>
      <p:pic>
        <p:nvPicPr>
          <p:cNvPr id="26" name="Content Placeholder 25" descr="A group of students sit and study together."/>
          <p:cNvPicPr>
            <a:picLocks noGrp="1" noChangeAspect="1"/>
          </p:cNvPicPr>
          <p:nvPr>
            <p:ph sz="quarter" idx="14"/>
          </p:nvPr>
        </p:nvPicPr>
        <p:blipFill>
          <a:blip r:embed="rId2"/>
          <a:stretch>
            <a:fillRect/>
          </a:stretch>
        </p:blipFill>
        <p:spPr>
          <a:xfrm>
            <a:off x="4277084" y="2100504"/>
            <a:ext cx="4374449" cy="2929146"/>
          </a:xfrm>
          <a:prstGeom prst="rect">
            <a:avLst/>
          </a:prstGeom>
        </p:spPr>
      </p:pic>
      <p:sp>
        <p:nvSpPr>
          <p:cNvPr id="18" name="Content Placeholder 17"/>
          <p:cNvSpPr>
            <a:spLocks noGrp="1"/>
          </p:cNvSpPr>
          <p:nvPr>
            <p:ph sz="quarter" idx="16"/>
          </p:nvPr>
        </p:nvSpPr>
        <p:spPr>
          <a:xfrm>
            <a:off x="457200" y="5463838"/>
            <a:ext cx="7977775" cy="804228"/>
          </a:xfrm>
        </p:spPr>
        <p:txBody>
          <a:bodyPr/>
          <a:lstStyle/>
          <a:p>
            <a:pPr marL="432" indent="0">
              <a:buNone/>
            </a:pPr>
            <a:r>
              <a:rPr lang="en-IN" sz="2400" b="1" dirty="0"/>
              <a:t>Learning Goal </a:t>
            </a:r>
            <a:r>
              <a:rPr lang="en-IN" sz="2400" dirty="0"/>
              <a:t>Identify strategies that are effective for learning. Develop a study plan for learning chemistry.</a:t>
            </a:r>
          </a:p>
        </p:txBody>
      </p:sp>
    </p:spTree>
    <p:extLst>
      <p:ext uri="{BB962C8B-B14F-4D97-AF65-F5344CB8AC3E}">
        <p14:creationId xmlns:p14="http://schemas.microsoft.com/office/powerpoint/2010/main" val="292336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8F02-BA06-4931-AB9E-F13B516FF051}"/>
              </a:ext>
            </a:extLst>
          </p:cNvPr>
          <p:cNvSpPr>
            <a:spLocks noGrp="1"/>
          </p:cNvSpPr>
          <p:nvPr>
            <p:ph type="title"/>
          </p:nvPr>
        </p:nvSpPr>
        <p:spPr/>
        <p:txBody>
          <a:bodyPr/>
          <a:lstStyle/>
          <a:p>
            <a:r>
              <a:rPr lang="en-IN" sz="3400" dirty="0"/>
              <a:t>Strategies to Improve Learning and Understanding</a:t>
            </a:r>
          </a:p>
        </p:txBody>
      </p:sp>
      <p:sp>
        <p:nvSpPr>
          <p:cNvPr id="3" name="Content Placeholder 2">
            <a:extLst>
              <a:ext uri="{FF2B5EF4-FFF2-40B4-BE49-F238E27FC236}">
                <a16:creationId xmlns:a16="http://schemas.microsoft.com/office/drawing/2014/main" id="{EB44FDCB-87B8-45A6-A506-6F95D810399F}"/>
              </a:ext>
            </a:extLst>
          </p:cNvPr>
          <p:cNvSpPr>
            <a:spLocks noGrp="1"/>
          </p:cNvSpPr>
          <p:nvPr>
            <p:ph sz="quarter" idx="13"/>
          </p:nvPr>
        </p:nvSpPr>
        <p:spPr>
          <a:xfrm>
            <a:off x="457199" y="1556326"/>
            <a:ext cx="8541945" cy="4690565"/>
          </a:xfrm>
        </p:spPr>
        <p:txBody>
          <a:bodyPr/>
          <a:lstStyle/>
          <a:p>
            <a:pPr marL="432" indent="0">
              <a:buNone/>
            </a:pPr>
            <a:r>
              <a:rPr lang="en-IN" sz="2000" dirty="0"/>
              <a:t>Success in chemistry utilizes good study habits, </a:t>
            </a:r>
            <a:r>
              <a:rPr lang="en-IN" sz="2000" b="1" dirty="0"/>
              <a:t>connecting</a:t>
            </a:r>
            <a:r>
              <a:rPr lang="en-IN" sz="2000" dirty="0"/>
              <a:t> new information with your knowledge base, </a:t>
            </a:r>
            <a:r>
              <a:rPr lang="en-IN" sz="2000" b="1" dirty="0"/>
              <a:t>rechecking</a:t>
            </a:r>
            <a:r>
              <a:rPr lang="en-IN" sz="2000" dirty="0"/>
              <a:t> what you have learned and what you have forgotten, and </a:t>
            </a:r>
            <a:r>
              <a:rPr lang="en-IN" sz="2000" b="1" dirty="0"/>
              <a:t>retrieving</a:t>
            </a:r>
            <a:r>
              <a:rPr lang="en-IN" sz="2000" dirty="0"/>
              <a:t> what you have learned for an exam.</a:t>
            </a:r>
          </a:p>
          <a:p>
            <a:pPr marL="432" indent="0">
              <a:buNone/>
            </a:pPr>
            <a:r>
              <a:rPr lang="en-IN" sz="2000" dirty="0"/>
              <a:t>Here are some tips for developing new study habits:</a:t>
            </a:r>
          </a:p>
          <a:p>
            <a:r>
              <a:rPr lang="en-IN" sz="2000" dirty="0"/>
              <a:t>Do not keep rereading the text or notes.</a:t>
            </a:r>
          </a:p>
          <a:p>
            <a:r>
              <a:rPr lang="en-IN" sz="2000" dirty="0"/>
              <a:t>Ask yourself questions as you read.</a:t>
            </a:r>
          </a:p>
          <a:p>
            <a:r>
              <a:rPr lang="en-IN" sz="2000" dirty="0"/>
              <a:t>Self-test by giving yourself quizzes using practice problems in the text.</a:t>
            </a:r>
          </a:p>
          <a:p>
            <a:r>
              <a:rPr lang="en-IN" sz="2000" dirty="0"/>
              <a:t>Study at a regular pace rather than cramming.</a:t>
            </a:r>
          </a:p>
          <a:p>
            <a:r>
              <a:rPr lang="en-IN" sz="2000" dirty="0"/>
              <a:t>Study different topics in a chapter and relate the new concepts to concepts you know.</a:t>
            </a:r>
          </a:p>
        </p:txBody>
      </p:sp>
    </p:spTree>
    <p:extLst>
      <p:ext uri="{BB962C8B-B14F-4D97-AF65-F5344CB8AC3E}">
        <p14:creationId xmlns:p14="http://schemas.microsoft.com/office/powerpoint/2010/main" val="244478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E588-07E0-44E4-BB12-00A3F1E38EFD}"/>
              </a:ext>
            </a:extLst>
          </p:cNvPr>
          <p:cNvSpPr>
            <a:spLocks noGrp="1"/>
          </p:cNvSpPr>
          <p:nvPr>
            <p:ph type="title"/>
          </p:nvPr>
        </p:nvSpPr>
        <p:spPr/>
        <p:txBody>
          <a:bodyPr/>
          <a:lstStyle/>
          <a:p>
            <a:r>
              <a:rPr lang="en-IN" dirty="0"/>
              <a:t>Text Features for Learning </a:t>
            </a:r>
            <a:r>
              <a:rPr lang="en-IN" sz="2000" b="0" dirty="0"/>
              <a:t>(1 of 4)</a:t>
            </a:r>
          </a:p>
        </p:txBody>
      </p:sp>
      <p:sp>
        <p:nvSpPr>
          <p:cNvPr id="3" name="Content Placeholder 2">
            <a:extLst>
              <a:ext uri="{FF2B5EF4-FFF2-40B4-BE49-F238E27FC236}">
                <a16:creationId xmlns:a16="http://schemas.microsoft.com/office/drawing/2014/main" id="{1139E548-6A0F-42E8-B1DA-DE3D618DFCB9}"/>
              </a:ext>
            </a:extLst>
          </p:cNvPr>
          <p:cNvSpPr>
            <a:spLocks noGrp="1"/>
          </p:cNvSpPr>
          <p:nvPr>
            <p:ph sz="quarter" idx="13"/>
          </p:nvPr>
        </p:nvSpPr>
        <p:spPr>
          <a:xfrm>
            <a:off x="457199" y="1556327"/>
            <a:ext cx="8312727" cy="2549508"/>
          </a:xfrm>
        </p:spPr>
        <p:txBody>
          <a:bodyPr/>
          <a:lstStyle/>
          <a:p>
            <a:pPr marL="432" indent="0">
              <a:buNone/>
            </a:pPr>
            <a:r>
              <a:rPr lang="en-IN" sz="2400" dirty="0"/>
              <a:t>Using the study features in the text will help you prepare for class and exams.</a:t>
            </a:r>
          </a:p>
          <a:p>
            <a:pPr marL="432" indent="0">
              <a:buNone/>
            </a:pPr>
            <a:r>
              <a:rPr lang="en-IN" sz="2400" b="1" dirty="0"/>
              <a:t>Looking Ahead</a:t>
            </a:r>
            <a:r>
              <a:rPr lang="en-IN" sz="2400" dirty="0"/>
              <a:t> outlines the chapter topics.</a:t>
            </a:r>
          </a:p>
          <a:p>
            <a:pPr marL="432" indent="0">
              <a:buNone/>
            </a:pPr>
            <a:r>
              <a:rPr lang="en-IN" sz="2400" b="1" dirty="0"/>
              <a:t>Glossary</a:t>
            </a:r>
            <a:r>
              <a:rPr lang="en-IN" sz="2400" dirty="0"/>
              <a:t> and </a:t>
            </a:r>
            <a:r>
              <a:rPr lang="en-IN" sz="2400" b="1" dirty="0"/>
              <a:t>Index</a:t>
            </a:r>
            <a:r>
              <a:rPr lang="en-IN" sz="2400" dirty="0"/>
              <a:t> list and define key terms in the chapter.</a:t>
            </a:r>
          </a:p>
          <a:p>
            <a:pPr marL="432" indent="0">
              <a:buNone/>
            </a:pPr>
            <a:r>
              <a:rPr lang="en-IN" sz="2400" b="1" dirty="0"/>
              <a:t>Key Math Skills</a:t>
            </a:r>
            <a:r>
              <a:rPr lang="en-IN" sz="2400" dirty="0"/>
              <a:t> needed for the chapter are reviewed.</a:t>
            </a:r>
          </a:p>
        </p:txBody>
      </p:sp>
      <p:pic>
        <p:nvPicPr>
          <p:cNvPr id="6" name="Content Placeholder 5" descr="The key math skill tab."/>
          <p:cNvPicPr>
            <a:picLocks noGrp="1" noChangeAspect="1"/>
          </p:cNvPicPr>
          <p:nvPr>
            <p:ph sz="quarter" idx="14"/>
          </p:nvPr>
        </p:nvPicPr>
        <p:blipFill>
          <a:blip r:embed="rId2"/>
          <a:stretch>
            <a:fillRect/>
          </a:stretch>
        </p:blipFill>
        <p:spPr>
          <a:xfrm>
            <a:off x="1266089" y="4623298"/>
            <a:ext cx="6611823" cy="1318623"/>
          </a:xfrm>
          <a:prstGeom prst="rect">
            <a:avLst/>
          </a:prstGeom>
        </p:spPr>
      </p:pic>
    </p:spTree>
    <p:extLst>
      <p:ext uri="{BB962C8B-B14F-4D97-AF65-F5344CB8AC3E}">
        <p14:creationId xmlns:p14="http://schemas.microsoft.com/office/powerpoint/2010/main" val="2947710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0432-6EB7-4E6C-9A85-49C2546AB6ED}"/>
              </a:ext>
            </a:extLst>
          </p:cNvPr>
          <p:cNvSpPr>
            <a:spLocks noGrp="1"/>
          </p:cNvSpPr>
          <p:nvPr>
            <p:ph type="title"/>
          </p:nvPr>
        </p:nvSpPr>
        <p:spPr/>
        <p:txBody>
          <a:bodyPr/>
          <a:lstStyle/>
          <a:p>
            <a:r>
              <a:rPr lang="en-IN" dirty="0"/>
              <a:t>Text Features for Learning </a:t>
            </a:r>
            <a:r>
              <a:rPr lang="en-IN" sz="2000" b="0" dirty="0"/>
              <a:t>(2 of 4)</a:t>
            </a:r>
            <a:endParaRPr lang="en-IN" dirty="0"/>
          </a:p>
        </p:txBody>
      </p:sp>
      <p:sp>
        <p:nvSpPr>
          <p:cNvPr id="10" name="Content Placeholder 9"/>
          <p:cNvSpPr>
            <a:spLocks noGrp="1"/>
          </p:cNvSpPr>
          <p:nvPr>
            <p:ph sz="quarter" idx="15"/>
          </p:nvPr>
        </p:nvSpPr>
        <p:spPr>
          <a:xfrm>
            <a:off x="454024" y="1667202"/>
            <a:ext cx="8232776" cy="836900"/>
          </a:xfrm>
        </p:spPr>
        <p:txBody>
          <a:bodyPr/>
          <a:lstStyle/>
          <a:p>
            <a:pPr marL="432" indent="0">
              <a:buNone/>
            </a:pPr>
            <a:r>
              <a:rPr lang="en-IN" sz="2400" b="1" dirty="0"/>
              <a:t>Core Chemistry Skills </a:t>
            </a:r>
            <a:r>
              <a:rPr lang="en-IN" sz="2400" dirty="0"/>
              <a:t>are indicated by icons in the margin and summarized at the end of each chapter.</a:t>
            </a:r>
          </a:p>
        </p:txBody>
      </p:sp>
      <p:pic>
        <p:nvPicPr>
          <p:cNvPr id="19" name="Content Placeholder 18" descr="The core chemistry skill tab."/>
          <p:cNvPicPr>
            <a:picLocks noGrp="1" noChangeAspect="1"/>
          </p:cNvPicPr>
          <p:nvPr>
            <p:ph sz="quarter" idx="14"/>
          </p:nvPr>
        </p:nvPicPr>
        <p:blipFill>
          <a:blip r:embed="rId2"/>
          <a:stretch>
            <a:fillRect/>
          </a:stretch>
        </p:blipFill>
        <p:spPr>
          <a:xfrm>
            <a:off x="2536124" y="2748124"/>
            <a:ext cx="4071753" cy="812801"/>
          </a:xfrm>
          <a:prstGeom prst="rect">
            <a:avLst/>
          </a:prstGeom>
        </p:spPr>
      </p:pic>
      <p:sp>
        <p:nvSpPr>
          <p:cNvPr id="11" name="Content Placeholder 10"/>
          <p:cNvSpPr>
            <a:spLocks noGrp="1"/>
          </p:cNvSpPr>
          <p:nvPr>
            <p:ph sz="quarter" idx="16"/>
          </p:nvPr>
        </p:nvSpPr>
        <p:spPr>
          <a:xfrm>
            <a:off x="454024" y="3832213"/>
            <a:ext cx="8232776" cy="1211738"/>
          </a:xfrm>
        </p:spPr>
        <p:txBody>
          <a:bodyPr/>
          <a:lstStyle/>
          <a:p>
            <a:pPr marL="432" indent="0">
              <a:buNone/>
            </a:pPr>
            <a:r>
              <a:rPr lang="en-IN" sz="2400" b="1" dirty="0"/>
              <a:t>Review</a:t>
            </a:r>
            <a:r>
              <a:rPr lang="en-IN" sz="2400" dirty="0"/>
              <a:t> icon at the start of a chapter Section highlights the </a:t>
            </a:r>
            <a:r>
              <a:rPr lang="en-IN" sz="2400" b="1" dirty="0"/>
              <a:t>Key Math Skills </a:t>
            </a:r>
            <a:r>
              <a:rPr lang="en-IN" sz="2400" dirty="0"/>
              <a:t>and </a:t>
            </a:r>
            <a:r>
              <a:rPr lang="en-IN" sz="2400" b="1" dirty="0"/>
              <a:t>Core Chemistry Skills </a:t>
            </a:r>
            <a:r>
              <a:rPr lang="en-IN" sz="2400" dirty="0"/>
              <a:t>needed in the current chapter.</a:t>
            </a:r>
          </a:p>
        </p:txBody>
      </p:sp>
      <p:pic>
        <p:nvPicPr>
          <p:cNvPr id="20" name="Content Placeholder 19" descr="The review tab."/>
          <p:cNvPicPr>
            <a:picLocks noGrp="1" noChangeAspect="1"/>
          </p:cNvPicPr>
          <p:nvPr>
            <p:ph sz="quarter" idx="17"/>
          </p:nvPr>
        </p:nvPicPr>
        <p:blipFill>
          <a:blip r:embed="rId3"/>
          <a:stretch>
            <a:fillRect/>
          </a:stretch>
        </p:blipFill>
        <p:spPr>
          <a:xfrm>
            <a:off x="2566812" y="5282789"/>
            <a:ext cx="3885286" cy="849904"/>
          </a:xfrm>
          <a:prstGeom prst="rect">
            <a:avLst/>
          </a:prstGeom>
        </p:spPr>
      </p:pic>
    </p:spTree>
    <p:extLst>
      <p:ext uri="{BB962C8B-B14F-4D97-AF65-F5344CB8AC3E}">
        <p14:creationId xmlns:p14="http://schemas.microsoft.com/office/powerpoint/2010/main" val="1869306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0432-6EB7-4E6C-9A85-49C2546AB6ED}"/>
              </a:ext>
            </a:extLst>
          </p:cNvPr>
          <p:cNvSpPr>
            <a:spLocks noGrp="1"/>
          </p:cNvSpPr>
          <p:nvPr>
            <p:ph type="title"/>
          </p:nvPr>
        </p:nvSpPr>
        <p:spPr/>
        <p:txBody>
          <a:bodyPr/>
          <a:lstStyle/>
          <a:p>
            <a:r>
              <a:rPr lang="en-IN" dirty="0"/>
              <a:t>Text Features for Learning </a:t>
            </a:r>
            <a:r>
              <a:rPr lang="en-IN" sz="2000" b="0" dirty="0"/>
              <a:t>(3 of 4)</a:t>
            </a:r>
            <a:endParaRPr lang="en-IN" dirty="0"/>
          </a:p>
        </p:txBody>
      </p:sp>
      <p:sp>
        <p:nvSpPr>
          <p:cNvPr id="10" name="Content Placeholder 9"/>
          <p:cNvSpPr>
            <a:spLocks noGrp="1"/>
          </p:cNvSpPr>
          <p:nvPr>
            <p:ph sz="quarter" idx="15"/>
          </p:nvPr>
        </p:nvSpPr>
        <p:spPr>
          <a:xfrm>
            <a:off x="454348" y="1666800"/>
            <a:ext cx="8235304" cy="1165852"/>
          </a:xfrm>
        </p:spPr>
        <p:txBody>
          <a:bodyPr/>
          <a:lstStyle/>
          <a:p>
            <a:pPr marL="432" indent="0">
              <a:buNone/>
            </a:pPr>
            <a:r>
              <a:rPr lang="en-IN" sz="2400" b="1" dirty="0"/>
              <a:t>Engage</a:t>
            </a:r>
            <a:r>
              <a:rPr lang="en-IN" sz="2400" dirty="0"/>
              <a:t> features in the margin remind you to pause your reading and test yourself with a question related to the material.</a:t>
            </a:r>
          </a:p>
        </p:txBody>
      </p:sp>
      <p:pic>
        <p:nvPicPr>
          <p:cNvPr id="19" name="Content Placeholder 18" descr="The engage tab with question, what is the purpose of an engage question."/>
          <p:cNvPicPr>
            <a:picLocks noGrp="1" noChangeAspect="1"/>
          </p:cNvPicPr>
          <p:nvPr>
            <p:ph sz="quarter" idx="14"/>
          </p:nvPr>
        </p:nvPicPr>
        <p:blipFill>
          <a:blip r:embed="rId2"/>
          <a:stretch>
            <a:fillRect/>
          </a:stretch>
        </p:blipFill>
        <p:spPr>
          <a:xfrm>
            <a:off x="2416358" y="2908799"/>
            <a:ext cx="4275426" cy="1325386"/>
          </a:xfrm>
          <a:prstGeom prst="rect">
            <a:avLst/>
          </a:prstGeom>
        </p:spPr>
      </p:pic>
      <p:sp>
        <p:nvSpPr>
          <p:cNvPr id="11" name="Content Placeholder 10"/>
          <p:cNvSpPr>
            <a:spLocks noGrp="1"/>
          </p:cNvSpPr>
          <p:nvPr>
            <p:ph sz="quarter" idx="16"/>
          </p:nvPr>
        </p:nvSpPr>
        <p:spPr>
          <a:xfrm>
            <a:off x="560438" y="4510445"/>
            <a:ext cx="8354961" cy="829651"/>
          </a:xfrm>
        </p:spPr>
        <p:txBody>
          <a:bodyPr/>
          <a:lstStyle/>
          <a:p>
            <a:pPr marL="432" indent="0">
              <a:buNone/>
            </a:pPr>
            <a:r>
              <a:rPr lang="en-IN" sz="2400" b="1" dirty="0"/>
              <a:t>Try It First </a:t>
            </a:r>
            <a:r>
              <a:rPr lang="en-IN" sz="2400" dirty="0"/>
              <a:t>feature reminds you to work the Sample Problem before you look at the accompanying Solution.</a:t>
            </a:r>
          </a:p>
        </p:txBody>
      </p:sp>
      <p:pic>
        <p:nvPicPr>
          <p:cNvPr id="20" name="Content Placeholder 19" descr="The try it first tab."/>
          <p:cNvPicPr>
            <a:picLocks noGrp="1" noChangeAspect="1"/>
          </p:cNvPicPr>
          <p:nvPr>
            <p:ph sz="quarter" idx="17"/>
          </p:nvPr>
        </p:nvPicPr>
        <p:blipFill>
          <a:blip r:embed="rId3"/>
          <a:stretch>
            <a:fillRect/>
          </a:stretch>
        </p:blipFill>
        <p:spPr>
          <a:xfrm>
            <a:off x="3166456" y="5406649"/>
            <a:ext cx="2811089" cy="943587"/>
          </a:xfrm>
          <a:prstGeom prst="rect">
            <a:avLst/>
          </a:prstGeom>
        </p:spPr>
      </p:pic>
    </p:spTree>
    <p:extLst>
      <p:ext uri="{BB962C8B-B14F-4D97-AF65-F5344CB8AC3E}">
        <p14:creationId xmlns:p14="http://schemas.microsoft.com/office/powerpoint/2010/main" val="2295081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0432-6EB7-4E6C-9A85-49C2546AB6ED}"/>
              </a:ext>
            </a:extLst>
          </p:cNvPr>
          <p:cNvSpPr>
            <a:spLocks noGrp="1"/>
          </p:cNvSpPr>
          <p:nvPr>
            <p:ph type="title"/>
          </p:nvPr>
        </p:nvSpPr>
        <p:spPr/>
        <p:txBody>
          <a:bodyPr/>
          <a:lstStyle/>
          <a:p>
            <a:r>
              <a:rPr lang="en-IN" dirty="0"/>
              <a:t>Text Features for Learning </a:t>
            </a:r>
            <a:r>
              <a:rPr lang="en-IN" sz="2000" b="0" dirty="0"/>
              <a:t>(4 of 4)</a:t>
            </a:r>
            <a:endParaRPr lang="en-IN" dirty="0"/>
          </a:p>
        </p:txBody>
      </p:sp>
      <p:sp>
        <p:nvSpPr>
          <p:cNvPr id="10" name="Content Placeholder 9"/>
          <p:cNvSpPr>
            <a:spLocks noGrp="1"/>
          </p:cNvSpPr>
          <p:nvPr>
            <p:ph sz="quarter" idx="15"/>
          </p:nvPr>
        </p:nvSpPr>
        <p:spPr>
          <a:xfrm>
            <a:off x="457200" y="1666800"/>
            <a:ext cx="8357634" cy="786140"/>
          </a:xfrm>
        </p:spPr>
        <p:txBody>
          <a:bodyPr/>
          <a:lstStyle/>
          <a:p>
            <a:pPr marL="432" indent="0">
              <a:buNone/>
            </a:pPr>
            <a:r>
              <a:rPr lang="en-IN" sz="2400" b="1" dirty="0"/>
              <a:t>Test</a:t>
            </a:r>
            <a:r>
              <a:rPr lang="en-IN" sz="2400" dirty="0"/>
              <a:t> suggestions in the margin remind you to solve the indicated Practice Problems as you study.</a:t>
            </a:r>
          </a:p>
        </p:txBody>
      </p:sp>
      <p:pic>
        <p:nvPicPr>
          <p:cNvPr id="19" name="Content Placeholder 18" descr="The test tab."/>
          <p:cNvPicPr>
            <a:picLocks noGrp="1" noChangeAspect="1"/>
          </p:cNvPicPr>
          <p:nvPr>
            <p:ph sz="quarter" idx="14"/>
          </p:nvPr>
        </p:nvPicPr>
        <p:blipFill>
          <a:blip r:embed="rId2"/>
          <a:stretch>
            <a:fillRect/>
          </a:stretch>
        </p:blipFill>
        <p:spPr>
          <a:xfrm>
            <a:off x="2391534" y="2635748"/>
            <a:ext cx="4360932" cy="974796"/>
          </a:xfrm>
          <a:prstGeom prst="rect">
            <a:avLst/>
          </a:prstGeom>
        </p:spPr>
      </p:pic>
      <p:sp>
        <p:nvSpPr>
          <p:cNvPr id="11" name="Content Placeholder 10"/>
          <p:cNvSpPr>
            <a:spLocks noGrp="1"/>
          </p:cNvSpPr>
          <p:nvPr>
            <p:ph sz="quarter" idx="16"/>
          </p:nvPr>
        </p:nvSpPr>
        <p:spPr>
          <a:xfrm>
            <a:off x="457200" y="4006341"/>
            <a:ext cx="8232776" cy="836900"/>
          </a:xfrm>
        </p:spPr>
        <p:txBody>
          <a:bodyPr/>
          <a:lstStyle/>
          <a:p>
            <a:pPr marL="432" indent="0">
              <a:buNone/>
            </a:pPr>
            <a:r>
              <a:rPr lang="en-IN" sz="2400" b="1" dirty="0"/>
              <a:t>Interactive Video</a:t>
            </a:r>
            <a:r>
              <a:rPr lang="en-IN" sz="2400" dirty="0"/>
              <a:t> suggestions illustrate content as well as problem solving.</a:t>
            </a:r>
          </a:p>
        </p:txBody>
      </p:sp>
      <p:pic>
        <p:nvPicPr>
          <p:cNvPr id="20" name="Content Placeholder 19" descr="The interactive video tab."/>
          <p:cNvPicPr>
            <a:picLocks noGrp="1" noChangeAspect="1"/>
          </p:cNvPicPr>
          <p:nvPr>
            <p:ph sz="quarter" idx="17"/>
          </p:nvPr>
        </p:nvPicPr>
        <p:blipFill>
          <a:blip r:embed="rId3"/>
          <a:stretch>
            <a:fillRect/>
          </a:stretch>
        </p:blipFill>
        <p:spPr>
          <a:xfrm>
            <a:off x="2383807" y="5094821"/>
            <a:ext cx="4248351" cy="979178"/>
          </a:xfrm>
          <a:prstGeom prst="rect">
            <a:avLst/>
          </a:prstGeom>
        </p:spPr>
      </p:pic>
    </p:spTree>
    <p:extLst>
      <p:ext uri="{BB962C8B-B14F-4D97-AF65-F5344CB8AC3E}">
        <p14:creationId xmlns:p14="http://schemas.microsoft.com/office/powerpoint/2010/main" val="219672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B7B0-59F3-44AB-BE70-AF370CF43811}"/>
              </a:ext>
            </a:extLst>
          </p:cNvPr>
          <p:cNvSpPr>
            <a:spLocks noGrp="1"/>
          </p:cNvSpPr>
          <p:nvPr>
            <p:ph type="title"/>
          </p:nvPr>
        </p:nvSpPr>
        <p:spPr/>
        <p:txBody>
          <a:bodyPr/>
          <a:lstStyle/>
          <a:p>
            <a:r>
              <a:rPr lang="en-IN" dirty="0"/>
              <a:t>Figures and Diagrams</a:t>
            </a:r>
          </a:p>
        </p:txBody>
      </p:sp>
      <p:sp>
        <p:nvSpPr>
          <p:cNvPr id="6" name="Content Placeholder 5"/>
          <p:cNvSpPr>
            <a:spLocks noGrp="1"/>
          </p:cNvSpPr>
          <p:nvPr>
            <p:ph sz="quarter" idx="13"/>
          </p:nvPr>
        </p:nvSpPr>
        <p:spPr>
          <a:xfrm>
            <a:off x="457200" y="1556326"/>
            <a:ext cx="4094922" cy="4520623"/>
          </a:xfrm>
        </p:spPr>
        <p:txBody>
          <a:bodyPr/>
          <a:lstStyle/>
          <a:p>
            <a:pPr marL="432" indent="0">
              <a:buNone/>
            </a:pPr>
            <a:r>
              <a:rPr lang="en-GB" sz="2400" dirty="0"/>
              <a:t>Many figures and diagrams use macro-to-micro illustrations</a:t>
            </a:r>
          </a:p>
          <a:p>
            <a:r>
              <a:rPr lang="en-GB" sz="2400" dirty="0"/>
              <a:t>to depict atomic level of organization</a:t>
            </a:r>
          </a:p>
          <a:p>
            <a:r>
              <a:rPr lang="en-GB" sz="2400" dirty="0"/>
              <a:t>to illustrate the concepts in the text</a:t>
            </a:r>
          </a:p>
          <a:p>
            <a:r>
              <a:rPr lang="en-GB" sz="2400" dirty="0"/>
              <a:t>to allow you to see the world in a microscopic way</a:t>
            </a:r>
          </a:p>
        </p:txBody>
      </p:sp>
      <p:pic>
        <p:nvPicPr>
          <p:cNvPr id="8" name="Content Placeholder 7" descr="A roll of aluminum foil with an enlarged image showing aluminum atoms."/>
          <p:cNvPicPr>
            <a:picLocks noGrp="1" noChangeAspect="1"/>
          </p:cNvPicPr>
          <p:nvPr>
            <p:ph sz="quarter" idx="14"/>
          </p:nvPr>
        </p:nvPicPr>
        <p:blipFill>
          <a:blip r:embed="rId2"/>
          <a:stretch>
            <a:fillRect/>
          </a:stretch>
        </p:blipFill>
        <p:spPr>
          <a:xfrm>
            <a:off x="5112391" y="1597855"/>
            <a:ext cx="3070530" cy="4580420"/>
          </a:xfrm>
          <a:prstGeom prst="rect">
            <a:avLst/>
          </a:prstGeom>
        </p:spPr>
      </p:pic>
    </p:spTree>
    <p:extLst>
      <p:ext uri="{BB962C8B-B14F-4D97-AF65-F5344CB8AC3E}">
        <p14:creationId xmlns:p14="http://schemas.microsoft.com/office/powerpoint/2010/main" val="1347730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4357F-0A58-4F4A-8625-90BB6B6B6FB5}"/>
              </a:ext>
            </a:extLst>
          </p:cNvPr>
          <p:cNvSpPr>
            <a:spLocks noGrp="1"/>
          </p:cNvSpPr>
          <p:nvPr>
            <p:ph type="title"/>
          </p:nvPr>
        </p:nvSpPr>
        <p:spPr/>
        <p:txBody>
          <a:bodyPr/>
          <a:lstStyle/>
          <a:p>
            <a:r>
              <a:rPr lang="en-IN" dirty="0"/>
              <a:t>Features to Help You Study</a:t>
            </a:r>
          </a:p>
        </p:txBody>
      </p:sp>
      <p:sp>
        <p:nvSpPr>
          <p:cNvPr id="3" name="Content Placeholder 2">
            <a:extLst>
              <a:ext uri="{FF2B5EF4-FFF2-40B4-BE49-F238E27FC236}">
                <a16:creationId xmlns:a16="http://schemas.microsoft.com/office/drawing/2014/main" id="{5C2467EA-3028-4411-AA8E-E52EB872B025}"/>
              </a:ext>
            </a:extLst>
          </p:cNvPr>
          <p:cNvSpPr>
            <a:spLocks noGrp="1"/>
          </p:cNvSpPr>
          <p:nvPr>
            <p:ph sz="quarter" idx="13"/>
          </p:nvPr>
        </p:nvSpPr>
        <p:spPr>
          <a:xfrm>
            <a:off x="457200" y="1556327"/>
            <a:ext cx="8125485" cy="4772046"/>
          </a:xfrm>
        </p:spPr>
        <p:txBody>
          <a:bodyPr/>
          <a:lstStyle/>
          <a:p>
            <a:pPr>
              <a:spcBef>
                <a:spcPts val="1200"/>
              </a:spcBef>
            </a:pPr>
            <a:r>
              <a:rPr lang="en-IN" sz="2200" dirty="0"/>
              <a:t>Before reading the chapter, review the topics in </a:t>
            </a:r>
            <a:r>
              <a:rPr lang="en-IN" sz="2200" b="1" dirty="0"/>
              <a:t>Looking Ahead.</a:t>
            </a:r>
          </a:p>
          <a:p>
            <a:pPr>
              <a:spcBef>
                <a:spcPts val="1200"/>
              </a:spcBef>
            </a:pPr>
            <a:r>
              <a:rPr lang="en-IN" sz="2200" dirty="0"/>
              <a:t>Each Section of the chapter begins with a </a:t>
            </a:r>
            <a:r>
              <a:rPr lang="en-IN" sz="2200" b="1" dirty="0"/>
              <a:t>Learning Goal</a:t>
            </a:r>
            <a:r>
              <a:rPr lang="en-IN" sz="2200" dirty="0"/>
              <a:t> which states what you need to understand.</a:t>
            </a:r>
          </a:p>
          <a:p>
            <a:pPr>
              <a:spcBef>
                <a:spcPts val="1200"/>
              </a:spcBef>
            </a:pPr>
            <a:r>
              <a:rPr lang="en-IN" sz="2200" dirty="0"/>
              <a:t>Some Sections have a </a:t>
            </a:r>
            <a:r>
              <a:rPr lang="en-IN" sz="2200" b="1" dirty="0"/>
              <a:t>Review</a:t>
            </a:r>
            <a:r>
              <a:rPr lang="en-IN" sz="2200" dirty="0"/>
              <a:t> box that lists the Key Math Skills and Core Chemistry Skills from previous chapters that relate to the new material in the Section.</a:t>
            </a:r>
          </a:p>
          <a:p>
            <a:pPr>
              <a:spcBef>
                <a:spcPts val="1200"/>
              </a:spcBef>
            </a:pPr>
            <a:r>
              <a:rPr lang="en-IN" sz="2200" dirty="0"/>
              <a:t>Work through each </a:t>
            </a:r>
            <a:r>
              <a:rPr lang="en-IN" sz="2200" b="1" dirty="0"/>
              <a:t>Sample Problem</a:t>
            </a:r>
            <a:r>
              <a:rPr lang="en-IN" sz="2200" dirty="0"/>
              <a:t> and compare your solution to the one provided.</a:t>
            </a:r>
          </a:p>
          <a:p>
            <a:pPr>
              <a:spcBef>
                <a:spcPts val="1200"/>
              </a:spcBef>
            </a:pPr>
            <a:r>
              <a:rPr lang="en-IN" sz="2200" b="1" dirty="0"/>
              <a:t>Chemistry Links to Health</a:t>
            </a:r>
            <a:r>
              <a:rPr lang="en-IN" sz="2200" dirty="0"/>
              <a:t> and </a:t>
            </a:r>
            <a:r>
              <a:rPr lang="en-IN" sz="2200" b="1" dirty="0"/>
              <a:t>Chemistry Links to the Environment</a:t>
            </a:r>
            <a:r>
              <a:rPr lang="en-IN" sz="2200" dirty="0"/>
              <a:t> connect the chemical concepts you are learning to real-life situations.</a:t>
            </a:r>
          </a:p>
        </p:txBody>
      </p:sp>
    </p:spTree>
    <p:extLst>
      <p:ext uri="{BB962C8B-B14F-4D97-AF65-F5344CB8AC3E}">
        <p14:creationId xmlns:p14="http://schemas.microsoft.com/office/powerpoint/2010/main" val="131161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067-08F4-4AC3-80F3-B8DB639F7926}"/>
              </a:ext>
            </a:extLst>
          </p:cNvPr>
          <p:cNvSpPr>
            <a:spLocks noGrp="1"/>
          </p:cNvSpPr>
          <p:nvPr>
            <p:ph type="title"/>
          </p:nvPr>
        </p:nvSpPr>
        <p:spPr/>
        <p:txBody>
          <a:bodyPr/>
          <a:lstStyle/>
          <a:p>
            <a:r>
              <a:rPr lang="en-IN" dirty="0"/>
              <a:t>1.1 Chemistry and Chemicals</a:t>
            </a:r>
          </a:p>
        </p:txBody>
      </p:sp>
      <p:sp>
        <p:nvSpPr>
          <p:cNvPr id="5" name="Content Placeholder 4">
            <a:extLst>
              <a:ext uri="{FF2B5EF4-FFF2-40B4-BE49-F238E27FC236}">
                <a16:creationId xmlns:a16="http://schemas.microsoft.com/office/drawing/2014/main" id="{AC6200D5-4FE7-4679-A774-60E3FA66109C}"/>
              </a:ext>
            </a:extLst>
          </p:cNvPr>
          <p:cNvSpPr>
            <a:spLocks noGrp="1"/>
          </p:cNvSpPr>
          <p:nvPr>
            <p:ph sz="quarter" idx="15"/>
          </p:nvPr>
        </p:nvSpPr>
        <p:spPr>
          <a:xfrm>
            <a:off x="457200" y="1555749"/>
            <a:ext cx="4114800" cy="1873251"/>
          </a:xfrm>
        </p:spPr>
        <p:txBody>
          <a:bodyPr/>
          <a:lstStyle/>
          <a:p>
            <a:pPr marL="432" indent="0">
              <a:buNone/>
            </a:pPr>
            <a:r>
              <a:rPr lang="en-IN" sz="2400" dirty="0"/>
              <a:t>In the blood, </a:t>
            </a:r>
            <a:r>
              <a:rPr lang="en-IN" sz="2400" dirty="0" err="1"/>
              <a:t>hemoglobin</a:t>
            </a:r>
            <a:r>
              <a:rPr lang="en-IN" sz="2400" dirty="0"/>
              <a:t> transports oxygen to the tissues and carbon dioxide to the lungs.</a:t>
            </a:r>
          </a:p>
        </p:txBody>
      </p:sp>
      <p:pic>
        <p:nvPicPr>
          <p:cNvPr id="13" name="Content Placeholder 12" descr="Hemoglobin is displayed as a grouping of ribbon like structures.">
            <a:extLst>
              <a:ext uri="{FF2B5EF4-FFF2-40B4-BE49-F238E27FC236}">
                <a16:creationId xmlns:a16="http://schemas.microsoft.com/office/drawing/2014/main" id="{CFA70053-BBD5-4192-92C6-4DC31CF69652}"/>
              </a:ext>
            </a:extLst>
          </p:cNvPr>
          <p:cNvPicPr>
            <a:picLocks noGrp="1" noChangeAspect="1"/>
          </p:cNvPicPr>
          <p:nvPr>
            <p:ph sz="quarter" idx="14"/>
          </p:nvPr>
        </p:nvPicPr>
        <p:blipFill>
          <a:blip r:embed="rId2"/>
          <a:stretch>
            <a:fillRect/>
          </a:stretch>
        </p:blipFill>
        <p:spPr>
          <a:xfrm>
            <a:off x="5114234" y="1555749"/>
            <a:ext cx="3572566" cy="3456732"/>
          </a:xfrm>
          <a:prstGeom prst="rect">
            <a:avLst/>
          </a:prstGeom>
        </p:spPr>
      </p:pic>
      <p:sp>
        <p:nvSpPr>
          <p:cNvPr id="3" name="Content Placeholder 2">
            <a:extLst>
              <a:ext uri="{FF2B5EF4-FFF2-40B4-BE49-F238E27FC236}">
                <a16:creationId xmlns:a16="http://schemas.microsoft.com/office/drawing/2014/main" id="{66B7A01C-2FED-4132-BBA4-3647B5AED94D}"/>
              </a:ext>
            </a:extLst>
          </p:cNvPr>
          <p:cNvSpPr>
            <a:spLocks noGrp="1"/>
          </p:cNvSpPr>
          <p:nvPr>
            <p:ph sz="quarter" idx="16"/>
          </p:nvPr>
        </p:nvSpPr>
        <p:spPr>
          <a:xfrm>
            <a:off x="457199" y="5383896"/>
            <a:ext cx="8229599" cy="820963"/>
          </a:xfrm>
        </p:spPr>
        <p:txBody>
          <a:bodyPr/>
          <a:lstStyle/>
          <a:p>
            <a:pPr marL="432" indent="0">
              <a:buNone/>
            </a:pPr>
            <a:r>
              <a:rPr lang="en-IN" sz="2400" b="1" dirty="0"/>
              <a:t>Learning Goal </a:t>
            </a:r>
            <a:r>
              <a:rPr lang="en-IN" sz="2400" dirty="0"/>
              <a:t>Define the term chemistry and identify substances as chemicals.</a:t>
            </a:r>
          </a:p>
        </p:txBody>
      </p:sp>
    </p:spTree>
    <p:extLst>
      <p:ext uri="{BB962C8B-B14F-4D97-AF65-F5344CB8AC3E}">
        <p14:creationId xmlns:p14="http://schemas.microsoft.com/office/powerpoint/2010/main" val="3912533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448F-7C28-45C2-B683-76E368CCFF2F}"/>
              </a:ext>
            </a:extLst>
          </p:cNvPr>
          <p:cNvSpPr>
            <a:spLocks noGrp="1"/>
          </p:cNvSpPr>
          <p:nvPr>
            <p:ph type="title"/>
          </p:nvPr>
        </p:nvSpPr>
        <p:spPr/>
        <p:txBody>
          <a:bodyPr/>
          <a:lstStyle/>
          <a:p>
            <a:r>
              <a:rPr lang="en-IN" dirty="0"/>
              <a:t>Practice Problems</a:t>
            </a:r>
          </a:p>
        </p:txBody>
      </p:sp>
      <p:sp>
        <p:nvSpPr>
          <p:cNvPr id="3" name="Content Placeholder 2">
            <a:extLst>
              <a:ext uri="{FF2B5EF4-FFF2-40B4-BE49-F238E27FC236}">
                <a16:creationId xmlns:a16="http://schemas.microsoft.com/office/drawing/2014/main" id="{7C04F060-7278-4BA1-ACED-C6894878B962}"/>
              </a:ext>
            </a:extLst>
          </p:cNvPr>
          <p:cNvSpPr>
            <a:spLocks noGrp="1"/>
          </p:cNvSpPr>
          <p:nvPr>
            <p:ph sz="quarter" idx="13"/>
          </p:nvPr>
        </p:nvSpPr>
        <p:spPr>
          <a:xfrm>
            <a:off x="457199" y="1556327"/>
            <a:ext cx="8398565" cy="2128982"/>
          </a:xfrm>
        </p:spPr>
        <p:txBody>
          <a:bodyPr/>
          <a:lstStyle/>
          <a:p>
            <a:pPr marL="432" indent="0">
              <a:buNone/>
            </a:pPr>
            <a:r>
              <a:rPr lang="en-IN" sz="2400" b="1" dirty="0"/>
              <a:t>Practice Problems</a:t>
            </a:r>
            <a:r>
              <a:rPr lang="en-IN" sz="2400" dirty="0"/>
              <a:t> placed at the end of each Section are written to help you understand the material and give immediate applications of new ideas.</a:t>
            </a:r>
          </a:p>
          <a:p>
            <a:pPr marL="432" indent="0">
              <a:buNone/>
            </a:pPr>
            <a:r>
              <a:rPr lang="en-IN" sz="2400" dirty="0"/>
              <a:t>An </a:t>
            </a:r>
            <a:r>
              <a:rPr lang="en-IN" sz="2400" b="1" dirty="0"/>
              <a:t>Analyze the Problem</a:t>
            </a:r>
            <a:r>
              <a:rPr lang="en-IN" sz="2400" dirty="0"/>
              <a:t> feature shows how to organize the data in the Sample Problems to obtain the solution.</a:t>
            </a:r>
          </a:p>
        </p:txBody>
      </p:sp>
      <p:graphicFrame>
        <p:nvGraphicFramePr>
          <p:cNvPr id="6" name="Content Placeholder 5"/>
          <p:cNvGraphicFramePr>
            <a:graphicFrameLocks noGrp="1"/>
          </p:cNvGraphicFramePr>
          <p:nvPr>
            <p:ph sz="quarter" idx="14"/>
            <p:extLst/>
          </p:nvPr>
        </p:nvGraphicFramePr>
        <p:xfrm>
          <a:off x="457200" y="3971925"/>
          <a:ext cx="8229600" cy="1402080"/>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2469838078"/>
                    </a:ext>
                  </a:extLst>
                </a:gridCol>
                <a:gridCol w="2057400">
                  <a:extLst>
                    <a:ext uri="{9D8B030D-6E8A-4147-A177-3AD203B41FA5}">
                      <a16:colId xmlns:a16="http://schemas.microsoft.com/office/drawing/2014/main" val="925828283"/>
                    </a:ext>
                  </a:extLst>
                </a:gridCol>
                <a:gridCol w="2057400">
                  <a:extLst>
                    <a:ext uri="{9D8B030D-6E8A-4147-A177-3AD203B41FA5}">
                      <a16:colId xmlns:a16="http://schemas.microsoft.com/office/drawing/2014/main" val="1841357125"/>
                    </a:ext>
                  </a:extLst>
                </a:gridCol>
                <a:gridCol w="2057400">
                  <a:extLst>
                    <a:ext uri="{9D8B030D-6E8A-4147-A177-3AD203B41FA5}">
                      <a16:colId xmlns:a16="http://schemas.microsoft.com/office/drawing/2014/main" val="152279176"/>
                    </a:ext>
                  </a:extLst>
                </a:gridCol>
              </a:tblGrid>
              <a:tr h="370840">
                <a:tc>
                  <a:txBody>
                    <a:bodyPr/>
                    <a:lstStyle/>
                    <a:p>
                      <a:pPr algn="ctr"/>
                      <a:r>
                        <a:rPr lang="en-IN" sz="2000" b="1" dirty="0"/>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Given</a:t>
                      </a:r>
                      <a:endParaRPr lang="en-IN"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Need</a:t>
                      </a:r>
                      <a:endParaRPr lang="en-IN"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Connect</a:t>
                      </a:r>
                      <a:endParaRPr lang="en-IN"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2463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165 l</a:t>
                      </a:r>
                      <a:r>
                        <a:rPr lang="en-US" sz="100" dirty="0"/>
                        <a:t> </a:t>
                      </a:r>
                      <a:r>
                        <a:rPr lang="en-US" sz="2000" dirty="0"/>
                        <a:t>b</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kilograms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conversion factor</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721386"/>
                  </a:ext>
                </a:extLst>
              </a:tr>
            </a:tbl>
          </a:graphicData>
        </a:graphic>
      </p:graphicFrame>
    </p:spTree>
    <p:extLst>
      <p:ext uri="{BB962C8B-B14F-4D97-AF65-F5344CB8AC3E}">
        <p14:creationId xmlns:p14="http://schemas.microsoft.com/office/powerpoint/2010/main" val="255220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2630-F1E9-4CF3-960D-0205956716CE}"/>
              </a:ext>
            </a:extLst>
          </p:cNvPr>
          <p:cNvSpPr>
            <a:spLocks noGrp="1"/>
          </p:cNvSpPr>
          <p:nvPr>
            <p:ph type="title"/>
          </p:nvPr>
        </p:nvSpPr>
        <p:spPr/>
        <p:txBody>
          <a:bodyPr/>
          <a:lstStyle/>
          <a:p>
            <a:r>
              <a:rPr lang="en-IN" dirty="0"/>
              <a:t>End of Chapter Summaries</a:t>
            </a:r>
          </a:p>
        </p:txBody>
      </p:sp>
      <p:sp>
        <p:nvSpPr>
          <p:cNvPr id="3" name="Content Placeholder 2">
            <a:extLst>
              <a:ext uri="{FF2B5EF4-FFF2-40B4-BE49-F238E27FC236}">
                <a16:creationId xmlns:a16="http://schemas.microsoft.com/office/drawing/2014/main" id="{F6B85459-9024-4F70-B494-5C99103E22A5}"/>
              </a:ext>
            </a:extLst>
          </p:cNvPr>
          <p:cNvSpPr>
            <a:spLocks noGrp="1"/>
          </p:cNvSpPr>
          <p:nvPr>
            <p:ph sz="quarter" idx="13"/>
          </p:nvPr>
        </p:nvSpPr>
        <p:spPr/>
        <p:txBody>
          <a:bodyPr/>
          <a:lstStyle/>
          <a:p>
            <a:pPr marL="432" indent="0">
              <a:buNone/>
            </a:pPr>
            <a:r>
              <a:rPr lang="en-IN" dirty="0"/>
              <a:t>At the end of each chapter are study aids, including</a:t>
            </a:r>
          </a:p>
          <a:p>
            <a:r>
              <a:rPr lang="en-IN" b="1" dirty="0"/>
              <a:t>Concept Maps</a:t>
            </a:r>
          </a:p>
          <a:p>
            <a:r>
              <a:rPr lang="en-IN" b="1" dirty="0"/>
              <a:t>Chapter Reviews</a:t>
            </a:r>
          </a:p>
          <a:p>
            <a:r>
              <a:rPr lang="en-IN" b="1" dirty="0"/>
              <a:t>Key Terms</a:t>
            </a:r>
          </a:p>
          <a:p>
            <a:r>
              <a:rPr lang="en-IN" b="1" dirty="0"/>
              <a:t>Key Math Skills</a:t>
            </a:r>
          </a:p>
          <a:p>
            <a:r>
              <a:rPr lang="en-IN" b="1" dirty="0"/>
              <a:t>Core Chemistry Skills</a:t>
            </a:r>
          </a:p>
        </p:txBody>
      </p:sp>
    </p:spTree>
    <p:extLst>
      <p:ext uri="{BB962C8B-B14F-4D97-AF65-F5344CB8AC3E}">
        <p14:creationId xmlns:p14="http://schemas.microsoft.com/office/powerpoint/2010/main" val="254709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EBD9-3ABE-4EAC-BFA0-B550950F183B}"/>
              </a:ext>
            </a:extLst>
          </p:cNvPr>
          <p:cNvSpPr>
            <a:spLocks noGrp="1"/>
          </p:cNvSpPr>
          <p:nvPr>
            <p:ph type="title"/>
          </p:nvPr>
        </p:nvSpPr>
        <p:spPr/>
        <p:txBody>
          <a:bodyPr/>
          <a:lstStyle/>
          <a:p>
            <a:r>
              <a:rPr lang="en-IN" dirty="0"/>
              <a:t>End of Chapter Problems</a:t>
            </a:r>
          </a:p>
        </p:txBody>
      </p:sp>
      <p:sp>
        <p:nvSpPr>
          <p:cNvPr id="3" name="Content Placeholder 2">
            <a:extLst>
              <a:ext uri="{FF2B5EF4-FFF2-40B4-BE49-F238E27FC236}">
                <a16:creationId xmlns:a16="http://schemas.microsoft.com/office/drawing/2014/main" id="{4ADA177D-69DB-4B4D-8CD1-73DE7F8EF7F2}"/>
              </a:ext>
            </a:extLst>
          </p:cNvPr>
          <p:cNvSpPr>
            <a:spLocks noGrp="1"/>
          </p:cNvSpPr>
          <p:nvPr>
            <p:ph sz="quarter" idx="13"/>
          </p:nvPr>
        </p:nvSpPr>
        <p:spPr>
          <a:xfrm>
            <a:off x="457200" y="1556326"/>
            <a:ext cx="8229600" cy="2499625"/>
          </a:xfrm>
        </p:spPr>
        <p:txBody>
          <a:bodyPr/>
          <a:lstStyle/>
          <a:p>
            <a:pPr marL="432" indent="0">
              <a:buNone/>
            </a:pPr>
            <a:r>
              <a:rPr lang="en-IN" sz="2400" dirty="0"/>
              <a:t>At the end of each chapter you can test your knowledge further by using the</a:t>
            </a:r>
          </a:p>
          <a:p>
            <a:r>
              <a:rPr lang="en-IN" sz="2400" b="1" dirty="0"/>
              <a:t>Understanding the Concepts</a:t>
            </a:r>
            <a:r>
              <a:rPr lang="en-IN" sz="2400" dirty="0"/>
              <a:t> problems</a:t>
            </a:r>
          </a:p>
          <a:p>
            <a:r>
              <a:rPr lang="en-IN" sz="2400" b="1" dirty="0"/>
              <a:t>Additional Practice Problems</a:t>
            </a:r>
            <a:endParaRPr lang="en-IN" sz="2400" dirty="0"/>
          </a:p>
          <a:p>
            <a:r>
              <a:rPr lang="en-IN" sz="2400" b="1" dirty="0"/>
              <a:t>Challenge Problems</a:t>
            </a:r>
          </a:p>
        </p:txBody>
      </p:sp>
      <p:sp>
        <p:nvSpPr>
          <p:cNvPr id="4" name="Content Placeholder 3">
            <a:extLst>
              <a:ext uri="{FF2B5EF4-FFF2-40B4-BE49-F238E27FC236}">
                <a16:creationId xmlns:a16="http://schemas.microsoft.com/office/drawing/2014/main" id="{4490B834-F9C6-4853-9986-8451B15864F7}"/>
              </a:ext>
            </a:extLst>
          </p:cNvPr>
          <p:cNvSpPr>
            <a:spLocks noGrp="1"/>
          </p:cNvSpPr>
          <p:nvPr>
            <p:ph sz="quarter" idx="14"/>
          </p:nvPr>
        </p:nvSpPr>
        <p:spPr>
          <a:xfrm>
            <a:off x="457200" y="4159491"/>
            <a:ext cx="8478570" cy="2105025"/>
          </a:xfrm>
        </p:spPr>
        <p:txBody>
          <a:bodyPr/>
          <a:lstStyle/>
          <a:p>
            <a:pPr marL="432" indent="0">
              <a:buNone/>
            </a:pPr>
            <a:r>
              <a:rPr lang="en-IN" sz="2400" dirty="0"/>
              <a:t>Every three chapters, problem sets called </a:t>
            </a:r>
            <a:r>
              <a:rPr lang="en-IN" sz="2400" b="1" dirty="0"/>
              <a:t>Combining Ideas</a:t>
            </a:r>
            <a:r>
              <a:rPr lang="en-IN" sz="2400" dirty="0"/>
              <a:t> test your ability to solve problems containing material from more than one chapter.</a:t>
            </a:r>
          </a:p>
          <a:p>
            <a:pPr marL="432" indent="0">
              <a:buNone/>
            </a:pPr>
            <a:r>
              <a:rPr lang="en-IN" sz="2400" b="1" dirty="0"/>
              <a:t>Answers</a:t>
            </a:r>
            <a:r>
              <a:rPr lang="en-IN" sz="2400" dirty="0"/>
              <a:t> placed at the end of each chapter give feedback to odd-numbered questions.</a:t>
            </a:r>
          </a:p>
        </p:txBody>
      </p:sp>
    </p:spTree>
    <p:extLst>
      <p:ext uri="{BB962C8B-B14F-4D97-AF65-F5344CB8AC3E}">
        <p14:creationId xmlns:p14="http://schemas.microsoft.com/office/powerpoint/2010/main" val="312882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63568-0D60-4439-8980-022428A7E4E7}"/>
              </a:ext>
            </a:extLst>
          </p:cNvPr>
          <p:cNvSpPr>
            <a:spLocks noGrp="1"/>
          </p:cNvSpPr>
          <p:nvPr>
            <p:ph type="title"/>
          </p:nvPr>
        </p:nvSpPr>
        <p:spPr/>
        <p:txBody>
          <a:bodyPr/>
          <a:lstStyle/>
          <a:p>
            <a:r>
              <a:rPr lang="en-IN" dirty="0"/>
              <a:t>Make a Study Plan </a:t>
            </a:r>
            <a:r>
              <a:rPr lang="en-IN" sz="2000" b="0" dirty="0"/>
              <a:t>(1 of 2)</a:t>
            </a:r>
          </a:p>
        </p:txBody>
      </p:sp>
      <p:sp>
        <p:nvSpPr>
          <p:cNvPr id="6" name="Content Placeholder 5">
            <a:extLst>
              <a:ext uri="{FF2B5EF4-FFF2-40B4-BE49-F238E27FC236}">
                <a16:creationId xmlns:a16="http://schemas.microsoft.com/office/drawing/2014/main" id="{9F021687-20CE-4A5F-A9B5-A6814F27F8FE}"/>
              </a:ext>
            </a:extLst>
          </p:cNvPr>
          <p:cNvSpPr>
            <a:spLocks noGrp="1"/>
          </p:cNvSpPr>
          <p:nvPr>
            <p:ph sz="quarter" idx="13"/>
          </p:nvPr>
        </p:nvSpPr>
        <p:spPr>
          <a:xfrm>
            <a:off x="457200" y="1556326"/>
            <a:ext cx="8071164" cy="4808260"/>
          </a:xfrm>
        </p:spPr>
        <p:txBody>
          <a:bodyPr/>
          <a:lstStyle/>
          <a:p>
            <a:pPr marL="432" indent="0">
              <a:buNone/>
            </a:pPr>
            <a:r>
              <a:rPr lang="en-IN" sz="2200" dirty="0"/>
              <a:t>Consider some of these ideas when making a plan on how to approach your studying and learning in chemistry.</a:t>
            </a:r>
          </a:p>
          <a:p>
            <a:pPr marL="432" indent="0">
              <a:buNone/>
            </a:pPr>
            <a:r>
              <a:rPr lang="en-IN" sz="1200" dirty="0">
                <a:solidFill>
                  <a:schemeClr val="tx1"/>
                </a:solidFill>
              </a:rPr>
              <a:t>Fill in the blank</a:t>
            </a:r>
            <a:r>
              <a:rPr lang="en-IN" dirty="0">
                <a:solidFill>
                  <a:schemeClr val="tx1"/>
                </a:solidFill>
              </a:rPr>
              <a:t> </a:t>
            </a:r>
            <a:r>
              <a:rPr lang="en-IN" sz="2200" dirty="0"/>
              <a:t>reading the chapter before class</a:t>
            </a:r>
          </a:p>
          <a:p>
            <a:pPr marL="432" indent="0">
              <a:buNone/>
            </a:pPr>
            <a:r>
              <a:rPr lang="en-IN" sz="1200" dirty="0">
                <a:solidFill>
                  <a:schemeClr val="tx1"/>
                </a:solidFill>
              </a:rPr>
              <a:t>Fill in the blank</a:t>
            </a:r>
            <a:r>
              <a:rPr lang="en-IN" sz="2200" dirty="0">
                <a:solidFill>
                  <a:schemeClr val="tx1"/>
                </a:solidFill>
              </a:rPr>
              <a:t> </a:t>
            </a:r>
            <a:r>
              <a:rPr lang="en-IN" sz="2200" dirty="0"/>
              <a:t>going to class</a:t>
            </a:r>
          </a:p>
          <a:p>
            <a:pPr marL="432" indent="0">
              <a:buNone/>
            </a:pPr>
            <a:r>
              <a:rPr lang="en-IN" sz="1200" dirty="0">
                <a:solidFill>
                  <a:schemeClr val="tx1"/>
                </a:solidFill>
              </a:rPr>
              <a:t>Fill in the blank </a:t>
            </a:r>
            <a:r>
              <a:rPr lang="en-IN" sz="2200" dirty="0"/>
              <a:t>reviewing the </a:t>
            </a:r>
            <a:r>
              <a:rPr lang="en-IN" sz="2200" b="1" dirty="0"/>
              <a:t>Learning Goals</a:t>
            </a:r>
          </a:p>
          <a:p>
            <a:pPr marL="432" indent="0">
              <a:buNone/>
            </a:pPr>
            <a:r>
              <a:rPr lang="en-IN" sz="1200" dirty="0">
                <a:solidFill>
                  <a:schemeClr val="tx1"/>
                </a:solidFill>
              </a:rPr>
              <a:t>Fill in the blank</a:t>
            </a:r>
            <a:r>
              <a:rPr lang="en-IN" sz="2200" dirty="0">
                <a:solidFill>
                  <a:schemeClr val="tx1"/>
                </a:solidFill>
              </a:rPr>
              <a:t> </a:t>
            </a:r>
            <a:r>
              <a:rPr lang="en-IN" sz="2200" dirty="0"/>
              <a:t>keeping a problem notebook</a:t>
            </a:r>
          </a:p>
          <a:p>
            <a:pPr marL="432" indent="0">
              <a:buNone/>
            </a:pPr>
            <a:r>
              <a:rPr lang="en-IN" sz="1200" dirty="0">
                <a:solidFill>
                  <a:schemeClr val="tx1"/>
                </a:solidFill>
              </a:rPr>
              <a:t>Fill in the blank </a:t>
            </a:r>
            <a:r>
              <a:rPr lang="en-IN" sz="2200" dirty="0"/>
              <a:t>reading the text</a:t>
            </a:r>
          </a:p>
          <a:p>
            <a:pPr marL="1073150" indent="-1073150">
              <a:buNone/>
            </a:pPr>
            <a:r>
              <a:rPr lang="en-IN" sz="1200" dirty="0">
                <a:solidFill>
                  <a:schemeClr val="tx1"/>
                </a:solidFill>
              </a:rPr>
              <a:t>Fill in the blank</a:t>
            </a:r>
            <a:r>
              <a:rPr lang="en-IN" sz="2200" dirty="0">
                <a:solidFill>
                  <a:schemeClr val="tx1"/>
                </a:solidFill>
              </a:rPr>
              <a:t> </a:t>
            </a:r>
            <a:r>
              <a:rPr lang="en-IN" sz="2200" dirty="0"/>
              <a:t>trying to work the </a:t>
            </a:r>
            <a:r>
              <a:rPr lang="en-IN" sz="2200" b="1" dirty="0"/>
              <a:t>Sample Problem</a:t>
            </a:r>
            <a:r>
              <a:rPr lang="en-IN" sz="2200" dirty="0"/>
              <a:t> before looking at the </a:t>
            </a:r>
            <a:r>
              <a:rPr lang="en-IN" sz="2200" b="1" dirty="0"/>
              <a:t>Solution</a:t>
            </a:r>
          </a:p>
          <a:p>
            <a:pPr marL="432" indent="0">
              <a:buNone/>
            </a:pPr>
            <a:r>
              <a:rPr lang="en-IN" sz="1200" dirty="0">
                <a:solidFill>
                  <a:schemeClr val="tx1"/>
                </a:solidFill>
              </a:rPr>
              <a:t>Fill in the blank</a:t>
            </a:r>
            <a:r>
              <a:rPr lang="en-IN" sz="2200" dirty="0">
                <a:solidFill>
                  <a:schemeClr val="tx1"/>
                </a:solidFill>
              </a:rPr>
              <a:t> </a:t>
            </a:r>
            <a:r>
              <a:rPr lang="en-IN" sz="2200" dirty="0"/>
              <a:t>answering the </a:t>
            </a:r>
            <a:r>
              <a:rPr lang="en-IN" sz="2200" b="1" dirty="0"/>
              <a:t>Engage</a:t>
            </a:r>
            <a:r>
              <a:rPr lang="en-IN" sz="2200" dirty="0"/>
              <a:t> questions</a:t>
            </a:r>
          </a:p>
        </p:txBody>
      </p:sp>
      <p:cxnSp>
        <p:nvCxnSpPr>
          <p:cNvPr id="4" name="Straight Connector 3">
            <a:extLst>
              <a:ext uri="{FF2B5EF4-FFF2-40B4-BE49-F238E27FC236}">
                <a16:creationId xmlns:a16="http://schemas.microsoft.com/office/drawing/2014/main" id="{A12304E7-8464-484F-9235-19A4E3DB3A55}"/>
              </a:ext>
              <a:ext uri="{C183D7F6-B498-43B3-948B-1728B52AA6E4}">
                <adec:decorative xmlns:adec="http://schemas.microsoft.com/office/drawing/2017/decorative" val="1"/>
              </a:ext>
            </a:extLst>
          </p:cNvPr>
          <p:cNvCxnSpPr/>
          <p:nvPr/>
        </p:nvCxnSpPr>
        <p:spPr>
          <a:xfrm>
            <a:off x="457200" y="2706500"/>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004E351-F074-4AEA-B549-5C772C5861A7}"/>
              </a:ext>
              <a:ext uri="{C183D7F6-B498-43B3-948B-1728B52AA6E4}">
                <adec:decorative xmlns:adec="http://schemas.microsoft.com/office/drawing/2017/decorative" val="1"/>
              </a:ext>
            </a:extLst>
          </p:cNvPr>
          <p:cNvCxnSpPr/>
          <p:nvPr/>
        </p:nvCxnSpPr>
        <p:spPr>
          <a:xfrm>
            <a:off x="457200" y="3253933"/>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DCDACE3-359E-47A8-AA22-1A1E0A314B4E}"/>
              </a:ext>
              <a:ext uri="{C183D7F6-B498-43B3-948B-1728B52AA6E4}">
                <adec:decorative xmlns:adec="http://schemas.microsoft.com/office/drawing/2017/decorative" val="1"/>
              </a:ext>
            </a:extLst>
          </p:cNvPr>
          <p:cNvCxnSpPr/>
          <p:nvPr/>
        </p:nvCxnSpPr>
        <p:spPr>
          <a:xfrm>
            <a:off x="457200" y="3787201"/>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7E78811-3C5E-4EFF-9F1F-F962654AD973}"/>
              </a:ext>
              <a:ext uri="{C183D7F6-B498-43B3-948B-1728B52AA6E4}">
                <adec:decorative xmlns:adec="http://schemas.microsoft.com/office/drawing/2017/decorative" val="1"/>
              </a:ext>
            </a:extLst>
          </p:cNvPr>
          <p:cNvCxnSpPr/>
          <p:nvPr/>
        </p:nvCxnSpPr>
        <p:spPr>
          <a:xfrm>
            <a:off x="457200" y="4321355"/>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BB09CC9-CF15-4C0B-A492-0EE8444F0121}"/>
              </a:ext>
              <a:ext uri="{C183D7F6-B498-43B3-948B-1728B52AA6E4}">
                <adec:decorative xmlns:adec="http://schemas.microsoft.com/office/drawing/2017/decorative" val="1"/>
              </a:ext>
            </a:extLst>
          </p:cNvPr>
          <p:cNvCxnSpPr/>
          <p:nvPr/>
        </p:nvCxnSpPr>
        <p:spPr>
          <a:xfrm>
            <a:off x="457200" y="4846456"/>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FDDA5C5-1298-4E7F-A016-D76BD7C53044}"/>
              </a:ext>
              <a:ext uri="{C183D7F6-B498-43B3-948B-1728B52AA6E4}">
                <adec:decorative xmlns:adec="http://schemas.microsoft.com/office/drawing/2017/decorative" val="1"/>
              </a:ext>
            </a:extLst>
          </p:cNvPr>
          <p:cNvCxnSpPr/>
          <p:nvPr/>
        </p:nvCxnSpPr>
        <p:spPr>
          <a:xfrm>
            <a:off x="457200" y="5362505"/>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0C5D535-7A56-4E92-99E0-18F74FFD5960}"/>
              </a:ext>
              <a:ext uri="{C183D7F6-B498-43B3-948B-1728B52AA6E4}">
                <adec:decorative xmlns:adec="http://schemas.microsoft.com/office/drawing/2017/decorative" val="1"/>
              </a:ext>
            </a:extLst>
          </p:cNvPr>
          <p:cNvCxnSpPr/>
          <p:nvPr/>
        </p:nvCxnSpPr>
        <p:spPr>
          <a:xfrm>
            <a:off x="457200" y="6240689"/>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7402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AFCC-9C33-4963-B41E-68E69C2CC7AD}"/>
              </a:ext>
            </a:extLst>
          </p:cNvPr>
          <p:cNvSpPr>
            <a:spLocks noGrp="1"/>
          </p:cNvSpPr>
          <p:nvPr>
            <p:ph type="title"/>
          </p:nvPr>
        </p:nvSpPr>
        <p:spPr/>
        <p:txBody>
          <a:bodyPr/>
          <a:lstStyle/>
          <a:p>
            <a:r>
              <a:rPr lang="en-IN" dirty="0"/>
              <a:t>Make a Study Plan </a:t>
            </a:r>
            <a:r>
              <a:rPr lang="en-IN" sz="2000" b="0" dirty="0"/>
              <a:t>(2 of 2)</a:t>
            </a:r>
            <a:endParaRPr lang="en-IN" dirty="0"/>
          </a:p>
        </p:txBody>
      </p:sp>
      <p:sp>
        <p:nvSpPr>
          <p:cNvPr id="3" name="Content Placeholder 2">
            <a:extLst>
              <a:ext uri="{FF2B5EF4-FFF2-40B4-BE49-F238E27FC236}">
                <a16:creationId xmlns:a16="http://schemas.microsoft.com/office/drawing/2014/main" id="{2160616C-8829-4649-8E20-CAF599C064A3}"/>
              </a:ext>
            </a:extLst>
          </p:cNvPr>
          <p:cNvSpPr>
            <a:spLocks noGrp="1"/>
          </p:cNvSpPr>
          <p:nvPr>
            <p:ph sz="quarter" idx="13"/>
          </p:nvPr>
        </p:nvSpPr>
        <p:spPr>
          <a:xfrm>
            <a:off x="457199" y="1556326"/>
            <a:ext cx="8306555" cy="4467955"/>
          </a:xfrm>
        </p:spPr>
        <p:txBody>
          <a:bodyPr/>
          <a:lstStyle/>
          <a:p>
            <a:pPr marL="432" indent="0">
              <a:buNone/>
            </a:pPr>
            <a:r>
              <a:rPr lang="en-IN" sz="1200" dirty="0">
                <a:solidFill>
                  <a:schemeClr val="tx1"/>
                </a:solidFill>
              </a:rPr>
              <a:t>Fill in the blank </a:t>
            </a:r>
            <a:r>
              <a:rPr lang="en-IN" sz="2200" dirty="0"/>
              <a:t>working the </a:t>
            </a:r>
            <a:r>
              <a:rPr lang="en-IN" sz="2200" b="1" dirty="0"/>
              <a:t>Practice Problems</a:t>
            </a:r>
            <a:r>
              <a:rPr lang="en-IN" sz="2200" dirty="0"/>
              <a:t> at the end of each Section and checking answers</a:t>
            </a:r>
          </a:p>
          <a:p>
            <a:pPr marL="432" indent="0">
              <a:buNone/>
            </a:pPr>
            <a:r>
              <a:rPr lang="en-IN" sz="1200" dirty="0">
                <a:solidFill>
                  <a:schemeClr val="tx1"/>
                </a:solidFill>
              </a:rPr>
              <a:t>Fill in the blank </a:t>
            </a:r>
            <a:r>
              <a:rPr lang="en-IN" sz="2200" dirty="0"/>
              <a:t>studying different topics at the same time</a:t>
            </a:r>
          </a:p>
          <a:p>
            <a:pPr marL="432" indent="0">
              <a:buNone/>
            </a:pPr>
            <a:r>
              <a:rPr lang="en-IN" sz="1200" dirty="0">
                <a:solidFill>
                  <a:schemeClr val="tx1"/>
                </a:solidFill>
              </a:rPr>
              <a:t>Fill in the blank </a:t>
            </a:r>
            <a:r>
              <a:rPr lang="en-IN" sz="2200" dirty="0"/>
              <a:t>organizing a study group</a:t>
            </a:r>
          </a:p>
          <a:p>
            <a:pPr marL="432" indent="0">
              <a:buNone/>
            </a:pPr>
            <a:r>
              <a:rPr lang="en-IN" sz="1200" dirty="0">
                <a:solidFill>
                  <a:schemeClr val="tx1"/>
                </a:solidFill>
              </a:rPr>
              <a:t>Fill in the blank </a:t>
            </a:r>
            <a:r>
              <a:rPr lang="en-IN" sz="2200" dirty="0"/>
              <a:t>seeing the professor during office hours</a:t>
            </a:r>
          </a:p>
          <a:p>
            <a:pPr marL="432" indent="0">
              <a:buNone/>
            </a:pPr>
            <a:r>
              <a:rPr lang="en-IN" sz="1200" dirty="0">
                <a:solidFill>
                  <a:schemeClr val="tx1"/>
                </a:solidFill>
              </a:rPr>
              <a:t>Fill in the blank </a:t>
            </a:r>
            <a:r>
              <a:rPr lang="en-IN" sz="2200" dirty="0"/>
              <a:t>reviewing </a:t>
            </a:r>
            <a:r>
              <a:rPr lang="en-IN" sz="2200" b="1" dirty="0"/>
              <a:t>Key Math Skills</a:t>
            </a:r>
            <a:r>
              <a:rPr lang="en-IN" sz="2200" dirty="0"/>
              <a:t> and </a:t>
            </a:r>
            <a:r>
              <a:rPr lang="en-IN" sz="2200" b="1" dirty="0"/>
              <a:t>Core Chemistry Skills</a:t>
            </a:r>
          </a:p>
          <a:p>
            <a:pPr marL="432" indent="0">
              <a:buNone/>
            </a:pPr>
            <a:r>
              <a:rPr lang="en-IN" sz="1200" dirty="0">
                <a:solidFill>
                  <a:schemeClr val="tx1"/>
                </a:solidFill>
              </a:rPr>
              <a:t>Fill in the blank </a:t>
            </a:r>
            <a:r>
              <a:rPr lang="en-IN" sz="2200" dirty="0"/>
              <a:t>attending review sessions</a:t>
            </a:r>
          </a:p>
          <a:p>
            <a:pPr marL="432" indent="0">
              <a:buNone/>
            </a:pPr>
            <a:r>
              <a:rPr lang="en-IN" sz="1200" dirty="0">
                <a:solidFill>
                  <a:schemeClr val="tx1"/>
                </a:solidFill>
              </a:rPr>
              <a:t>Fill in the blank </a:t>
            </a:r>
            <a:r>
              <a:rPr lang="en-IN" sz="2200" dirty="0"/>
              <a:t>studying as often as possible</a:t>
            </a:r>
          </a:p>
        </p:txBody>
      </p:sp>
      <p:cxnSp>
        <p:nvCxnSpPr>
          <p:cNvPr id="4" name="Straight Connector 3">
            <a:extLst>
              <a:ext uri="{FF2B5EF4-FFF2-40B4-BE49-F238E27FC236}">
                <a16:creationId xmlns:a16="http://schemas.microsoft.com/office/drawing/2014/main" id="{DBD00F3F-ACC5-46E6-AA3D-00A115E22B47}"/>
              </a:ext>
              <a:ext uri="{C183D7F6-B498-43B3-948B-1728B52AA6E4}">
                <adec:decorative xmlns:adec="http://schemas.microsoft.com/office/drawing/2017/decorative" val="1"/>
              </a:ext>
            </a:extLst>
          </p:cNvPr>
          <p:cNvCxnSpPr/>
          <p:nvPr/>
        </p:nvCxnSpPr>
        <p:spPr>
          <a:xfrm>
            <a:off x="457200" y="1823488"/>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5840C184-6BA8-4FE6-8C51-DE4AEFBB1B7E}"/>
              </a:ext>
              <a:ext uri="{C183D7F6-B498-43B3-948B-1728B52AA6E4}">
                <adec:decorative xmlns:adec="http://schemas.microsoft.com/office/drawing/2017/decorative" val="1"/>
              </a:ext>
            </a:extLst>
          </p:cNvPr>
          <p:cNvCxnSpPr/>
          <p:nvPr/>
        </p:nvCxnSpPr>
        <p:spPr>
          <a:xfrm>
            <a:off x="457200" y="2692621"/>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1B8C071-EC76-4C0C-B520-DCBE596B34BD}"/>
              </a:ext>
              <a:ext uri="{C183D7F6-B498-43B3-948B-1728B52AA6E4}">
                <adec:decorative xmlns:adec="http://schemas.microsoft.com/office/drawing/2017/decorative" val="1"/>
              </a:ext>
            </a:extLst>
          </p:cNvPr>
          <p:cNvCxnSpPr/>
          <p:nvPr/>
        </p:nvCxnSpPr>
        <p:spPr>
          <a:xfrm>
            <a:off x="457200" y="3208671"/>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B7DE97A-3F3E-41D8-AA68-FB0C291F5B54}"/>
              </a:ext>
              <a:ext uri="{C183D7F6-B498-43B3-948B-1728B52AA6E4}">
                <adec:decorative xmlns:adec="http://schemas.microsoft.com/office/drawing/2017/decorative" val="1"/>
              </a:ext>
            </a:extLst>
          </p:cNvPr>
          <p:cNvCxnSpPr/>
          <p:nvPr/>
        </p:nvCxnSpPr>
        <p:spPr>
          <a:xfrm>
            <a:off x="457200" y="3715664"/>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EA5211C-9100-47CF-B639-EE2D79CFBC4E}"/>
              </a:ext>
              <a:ext uri="{C183D7F6-B498-43B3-948B-1728B52AA6E4}">
                <adec:decorative xmlns:adec="http://schemas.microsoft.com/office/drawing/2017/decorative" val="1"/>
              </a:ext>
            </a:extLst>
          </p:cNvPr>
          <p:cNvCxnSpPr/>
          <p:nvPr/>
        </p:nvCxnSpPr>
        <p:spPr>
          <a:xfrm>
            <a:off x="457200" y="4258870"/>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18CFB20-0DCA-4F06-B357-2D3EE2F56F79}"/>
              </a:ext>
              <a:ext uri="{C183D7F6-B498-43B3-948B-1728B52AA6E4}">
                <adec:decorative xmlns:adec="http://schemas.microsoft.com/office/drawing/2017/decorative" val="1"/>
              </a:ext>
            </a:extLst>
          </p:cNvPr>
          <p:cNvCxnSpPr/>
          <p:nvPr/>
        </p:nvCxnSpPr>
        <p:spPr>
          <a:xfrm>
            <a:off x="457200" y="4793024"/>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2C1C305-97C0-4A9B-9220-546AED263485}"/>
              </a:ext>
              <a:ext uri="{C183D7F6-B498-43B3-948B-1728B52AA6E4}">
                <adec:decorative xmlns:adec="http://schemas.microsoft.com/office/drawing/2017/decorative" val="1"/>
              </a:ext>
            </a:extLst>
          </p:cNvPr>
          <p:cNvCxnSpPr/>
          <p:nvPr/>
        </p:nvCxnSpPr>
        <p:spPr>
          <a:xfrm>
            <a:off x="457200" y="5336232"/>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72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4E9A-3784-4E91-A776-7DF0F02FE920}"/>
              </a:ext>
            </a:extLst>
          </p:cNvPr>
          <p:cNvSpPr>
            <a:spLocks noGrp="1"/>
          </p:cNvSpPr>
          <p:nvPr>
            <p:ph type="title"/>
          </p:nvPr>
        </p:nvSpPr>
        <p:spPr/>
        <p:txBody>
          <a:bodyPr/>
          <a:lstStyle/>
          <a:p>
            <a:r>
              <a:rPr lang="en-IN" dirty="0"/>
              <a:t>Learning Check</a:t>
            </a:r>
          </a:p>
        </p:txBody>
      </p:sp>
      <p:sp>
        <p:nvSpPr>
          <p:cNvPr id="5" name="Content Placeholder 4">
            <a:extLst>
              <a:ext uri="{FF2B5EF4-FFF2-40B4-BE49-F238E27FC236}">
                <a16:creationId xmlns:a16="http://schemas.microsoft.com/office/drawing/2014/main" id="{1F857F46-1779-4B6D-BAA4-CAE5E7C9978E}"/>
              </a:ext>
            </a:extLst>
          </p:cNvPr>
          <p:cNvSpPr>
            <a:spLocks noGrp="1"/>
          </p:cNvSpPr>
          <p:nvPr>
            <p:ph sz="quarter" idx="15"/>
          </p:nvPr>
        </p:nvSpPr>
        <p:spPr>
          <a:xfrm>
            <a:off x="447675" y="1671031"/>
            <a:ext cx="8233809" cy="804606"/>
          </a:xfrm>
        </p:spPr>
        <p:txBody>
          <a:bodyPr/>
          <a:lstStyle/>
          <a:p>
            <a:pPr marL="0" indent="0">
              <a:buNone/>
            </a:pPr>
            <a:r>
              <a:rPr lang="en-IN" sz="2400" dirty="0"/>
              <a:t>State whether each of the following activities is part of a successful study plan.</a:t>
            </a:r>
          </a:p>
        </p:txBody>
      </p:sp>
      <p:sp>
        <p:nvSpPr>
          <p:cNvPr id="3" name="Content Placeholder 2">
            <a:extLst>
              <a:ext uri="{FF2B5EF4-FFF2-40B4-BE49-F238E27FC236}">
                <a16:creationId xmlns:a16="http://schemas.microsoft.com/office/drawing/2014/main" id="{8EBD5BC8-92FD-44A7-881B-F5CEB31692B2}"/>
              </a:ext>
            </a:extLst>
          </p:cNvPr>
          <p:cNvSpPr>
            <a:spLocks noGrp="1"/>
          </p:cNvSpPr>
          <p:nvPr>
            <p:ph sz="quarter" idx="16"/>
          </p:nvPr>
        </p:nvSpPr>
        <p:spPr>
          <a:xfrm>
            <a:off x="457201" y="2911895"/>
            <a:ext cx="5974080" cy="437983"/>
          </a:xfrm>
        </p:spPr>
        <p:txBody>
          <a:bodyPr/>
          <a:lstStyle/>
          <a:p>
            <a:pPr marL="432" indent="0">
              <a:buNone/>
            </a:pPr>
            <a:r>
              <a:rPr lang="en-US" sz="2400" b="1" dirty="0">
                <a:solidFill>
                  <a:schemeClr val="tx2"/>
                </a:solidFill>
              </a:rPr>
              <a:t>A. </a:t>
            </a:r>
            <a:r>
              <a:rPr lang="en-IN" sz="2400" dirty="0"/>
              <a:t>staying out late the night before an exam</a:t>
            </a:r>
          </a:p>
        </p:txBody>
      </p:sp>
      <p:sp>
        <p:nvSpPr>
          <p:cNvPr id="7" name="Content Placeholder 6">
            <a:extLst>
              <a:ext uri="{FF2B5EF4-FFF2-40B4-BE49-F238E27FC236}">
                <a16:creationId xmlns:a16="http://schemas.microsoft.com/office/drawing/2014/main" id="{529835A5-3477-47E6-B8A3-5E9F72EDA419}"/>
              </a:ext>
            </a:extLst>
          </p:cNvPr>
          <p:cNvSpPr>
            <a:spLocks noGrp="1"/>
          </p:cNvSpPr>
          <p:nvPr>
            <p:ph sz="quarter" idx="18"/>
          </p:nvPr>
        </p:nvSpPr>
        <p:spPr>
          <a:xfrm>
            <a:off x="447675" y="3485499"/>
            <a:ext cx="4224655" cy="478488"/>
          </a:xfrm>
        </p:spPr>
        <p:txBody>
          <a:bodyPr/>
          <a:lstStyle/>
          <a:p>
            <a:pPr marL="432" indent="0">
              <a:buNone/>
            </a:pPr>
            <a:r>
              <a:rPr lang="en-US" sz="2400" b="1" dirty="0">
                <a:solidFill>
                  <a:schemeClr val="tx2"/>
                </a:solidFill>
              </a:rPr>
              <a:t>B. </a:t>
            </a:r>
            <a:r>
              <a:rPr lang="en-IN" sz="2400" dirty="0"/>
              <a:t>reading the text before class</a:t>
            </a:r>
            <a:endParaRPr lang="en-US" sz="2400" b="1" dirty="0">
              <a:solidFill>
                <a:schemeClr val="tx2"/>
              </a:solidFill>
            </a:endParaRPr>
          </a:p>
        </p:txBody>
      </p:sp>
      <p:sp>
        <p:nvSpPr>
          <p:cNvPr id="8" name="Content Placeholder 7">
            <a:extLst>
              <a:ext uri="{FF2B5EF4-FFF2-40B4-BE49-F238E27FC236}">
                <a16:creationId xmlns:a16="http://schemas.microsoft.com/office/drawing/2014/main" id="{2F1193B5-90CE-4B60-8CB4-CD7EDD7D5052}"/>
              </a:ext>
            </a:extLst>
          </p:cNvPr>
          <p:cNvSpPr>
            <a:spLocks noGrp="1"/>
          </p:cNvSpPr>
          <p:nvPr>
            <p:ph sz="quarter" idx="19"/>
          </p:nvPr>
        </p:nvSpPr>
        <p:spPr>
          <a:xfrm>
            <a:off x="457201" y="4117487"/>
            <a:ext cx="5394959" cy="437983"/>
          </a:xfrm>
        </p:spPr>
        <p:txBody>
          <a:bodyPr/>
          <a:lstStyle/>
          <a:p>
            <a:pPr marL="0" indent="0">
              <a:buNone/>
            </a:pPr>
            <a:r>
              <a:rPr lang="en-US" sz="2400" b="1" dirty="0">
                <a:solidFill>
                  <a:schemeClr val="tx2"/>
                </a:solidFill>
              </a:rPr>
              <a:t>C. </a:t>
            </a:r>
            <a:r>
              <a:rPr lang="en-IN" sz="2400" dirty="0"/>
              <a:t>working problems with a study group</a:t>
            </a:r>
            <a:endParaRPr lang="en-US" sz="2400" dirty="0"/>
          </a:p>
        </p:txBody>
      </p:sp>
      <p:sp>
        <p:nvSpPr>
          <p:cNvPr id="15" name="Content Placeholder 14">
            <a:extLst>
              <a:ext uri="{FF2B5EF4-FFF2-40B4-BE49-F238E27FC236}">
                <a16:creationId xmlns:a16="http://schemas.microsoft.com/office/drawing/2014/main" id="{307BC437-90D1-4026-95A1-9F483E6D77A6}"/>
              </a:ext>
            </a:extLst>
          </p:cNvPr>
          <p:cNvSpPr>
            <a:spLocks noGrp="1"/>
          </p:cNvSpPr>
          <p:nvPr>
            <p:ph sz="quarter" idx="26"/>
          </p:nvPr>
        </p:nvSpPr>
        <p:spPr>
          <a:xfrm>
            <a:off x="450850" y="4764579"/>
            <a:ext cx="6556532" cy="450217"/>
          </a:xfrm>
        </p:spPr>
        <p:txBody>
          <a:bodyPr/>
          <a:lstStyle/>
          <a:p>
            <a:pPr marL="344488" indent="-344488" eaLnBrk="1" hangingPunct="1">
              <a:lnSpc>
                <a:spcPct val="90000"/>
              </a:lnSpc>
              <a:buNone/>
              <a:defRPr/>
            </a:pPr>
            <a:r>
              <a:rPr lang="en-US" sz="2400" b="1" dirty="0">
                <a:solidFill>
                  <a:schemeClr val="tx2"/>
                </a:solidFill>
                <a:latin typeface="+mn-lt"/>
              </a:rPr>
              <a:t>D. </a:t>
            </a:r>
            <a:r>
              <a:rPr lang="en-IN" sz="2400" dirty="0">
                <a:latin typeface="+mn-lt"/>
              </a:rPr>
              <a:t>skipping the lecture one or two times a week</a:t>
            </a:r>
          </a:p>
        </p:txBody>
      </p:sp>
      <p:sp>
        <p:nvSpPr>
          <p:cNvPr id="17" name="Content Placeholder 16">
            <a:extLst>
              <a:ext uri="{FF2B5EF4-FFF2-40B4-BE49-F238E27FC236}">
                <a16:creationId xmlns:a16="http://schemas.microsoft.com/office/drawing/2014/main" id="{C56AE25E-E3B4-4559-84A4-6371B2D1E50F}"/>
              </a:ext>
            </a:extLst>
          </p:cNvPr>
          <p:cNvSpPr>
            <a:spLocks noGrp="1"/>
          </p:cNvSpPr>
          <p:nvPr>
            <p:ph sz="quarter" idx="28"/>
          </p:nvPr>
        </p:nvSpPr>
        <p:spPr>
          <a:xfrm>
            <a:off x="447675" y="5423905"/>
            <a:ext cx="6559707" cy="488008"/>
          </a:xfrm>
        </p:spPr>
        <p:txBody>
          <a:bodyPr/>
          <a:lstStyle/>
          <a:p>
            <a:pPr marL="0" indent="0">
              <a:buNone/>
            </a:pPr>
            <a:r>
              <a:rPr lang="en-US" sz="2400" b="1" dirty="0">
                <a:solidFill>
                  <a:schemeClr val="tx2"/>
                </a:solidFill>
                <a:latin typeface="+mn-lt"/>
              </a:rPr>
              <a:t>E. </a:t>
            </a:r>
            <a:r>
              <a:rPr lang="en-IN" sz="2400" dirty="0">
                <a:latin typeface="+mn-lt"/>
              </a:rPr>
              <a:t>discussing a problem with the instructor</a:t>
            </a:r>
          </a:p>
        </p:txBody>
      </p:sp>
    </p:spTree>
    <p:extLst>
      <p:ext uri="{BB962C8B-B14F-4D97-AF65-F5344CB8AC3E}">
        <p14:creationId xmlns:p14="http://schemas.microsoft.com/office/powerpoint/2010/main" val="2085210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4E9A-3784-4E91-A776-7DF0F02FE920}"/>
              </a:ext>
            </a:extLst>
          </p:cNvPr>
          <p:cNvSpPr>
            <a:spLocks noGrp="1"/>
          </p:cNvSpPr>
          <p:nvPr>
            <p:ph type="title"/>
          </p:nvPr>
        </p:nvSpPr>
        <p:spPr/>
        <p:txBody>
          <a:bodyPr/>
          <a:lstStyle/>
          <a:p>
            <a:r>
              <a:rPr lang="en-IN" dirty="0"/>
              <a:t>Solution</a:t>
            </a:r>
          </a:p>
        </p:txBody>
      </p:sp>
      <p:sp>
        <p:nvSpPr>
          <p:cNvPr id="4" name="Content Placeholder 3">
            <a:extLst>
              <a:ext uri="{FF2B5EF4-FFF2-40B4-BE49-F238E27FC236}">
                <a16:creationId xmlns:a16="http://schemas.microsoft.com/office/drawing/2014/main" id="{93FC8737-C1ED-474B-990E-0B2F653C33BF}"/>
              </a:ext>
            </a:extLst>
          </p:cNvPr>
          <p:cNvSpPr>
            <a:spLocks noGrp="1"/>
          </p:cNvSpPr>
          <p:nvPr>
            <p:ph sz="quarter" idx="14"/>
          </p:nvPr>
        </p:nvSpPr>
        <p:spPr>
          <a:xfrm>
            <a:off x="446400" y="1670400"/>
            <a:ext cx="8233200" cy="806400"/>
          </a:xfrm>
        </p:spPr>
        <p:txBody>
          <a:bodyPr/>
          <a:lstStyle/>
          <a:p>
            <a:pPr marL="432" indent="0">
              <a:buNone/>
            </a:pPr>
            <a:r>
              <a:rPr lang="en-IN" sz="2400" dirty="0"/>
              <a:t>State whether each of the following activities is part of a successful study plan.</a:t>
            </a:r>
          </a:p>
        </p:txBody>
      </p:sp>
      <p:sp>
        <p:nvSpPr>
          <p:cNvPr id="5" name="Content Placeholder 4">
            <a:extLst>
              <a:ext uri="{FF2B5EF4-FFF2-40B4-BE49-F238E27FC236}">
                <a16:creationId xmlns:a16="http://schemas.microsoft.com/office/drawing/2014/main" id="{1F857F46-1779-4B6D-BAA4-CAE5E7C9978E}"/>
              </a:ext>
            </a:extLst>
          </p:cNvPr>
          <p:cNvSpPr>
            <a:spLocks noGrp="1"/>
          </p:cNvSpPr>
          <p:nvPr>
            <p:ph sz="quarter" idx="15"/>
          </p:nvPr>
        </p:nvSpPr>
        <p:spPr>
          <a:xfrm>
            <a:off x="457200" y="2912400"/>
            <a:ext cx="5976000" cy="439200"/>
          </a:xfrm>
        </p:spPr>
        <p:txBody>
          <a:bodyPr/>
          <a:lstStyle/>
          <a:p>
            <a:pPr marL="0" indent="0">
              <a:buNone/>
            </a:pPr>
            <a:r>
              <a:rPr lang="en-US" sz="2400" b="1" dirty="0">
                <a:solidFill>
                  <a:schemeClr val="tx2"/>
                </a:solidFill>
              </a:rPr>
              <a:t>A. </a:t>
            </a:r>
            <a:r>
              <a:rPr lang="en-IN" sz="2400" dirty="0"/>
              <a:t>staying out late the night before an exam</a:t>
            </a:r>
            <a:endParaRPr lang="en-US" sz="2400" dirty="0"/>
          </a:p>
        </p:txBody>
      </p:sp>
      <p:sp>
        <p:nvSpPr>
          <p:cNvPr id="3" name="Content Placeholder 2">
            <a:extLst>
              <a:ext uri="{FF2B5EF4-FFF2-40B4-BE49-F238E27FC236}">
                <a16:creationId xmlns:a16="http://schemas.microsoft.com/office/drawing/2014/main" id="{8EBD5BC8-92FD-44A7-881B-F5CEB31692B2}"/>
              </a:ext>
            </a:extLst>
          </p:cNvPr>
          <p:cNvSpPr>
            <a:spLocks noGrp="1"/>
          </p:cNvSpPr>
          <p:nvPr>
            <p:ph sz="quarter" idx="16"/>
          </p:nvPr>
        </p:nvSpPr>
        <p:spPr>
          <a:xfrm>
            <a:off x="7946871" y="2711303"/>
            <a:ext cx="601579" cy="437983"/>
          </a:xfrm>
        </p:spPr>
        <p:txBody>
          <a:bodyPr/>
          <a:lstStyle/>
          <a:p>
            <a:pPr marL="432" indent="0">
              <a:buNone/>
            </a:pPr>
            <a:r>
              <a:rPr lang="en-US" sz="2400" b="1" dirty="0"/>
              <a:t>No</a:t>
            </a:r>
            <a:endParaRPr lang="en-IN" sz="2400" dirty="0"/>
          </a:p>
        </p:txBody>
      </p:sp>
      <p:sp>
        <p:nvSpPr>
          <p:cNvPr id="6" name="Content Placeholder 5">
            <a:extLst>
              <a:ext uri="{FF2B5EF4-FFF2-40B4-BE49-F238E27FC236}">
                <a16:creationId xmlns:a16="http://schemas.microsoft.com/office/drawing/2014/main" id="{A6A8C399-9104-4A44-9968-A4A15DC39592}"/>
              </a:ext>
            </a:extLst>
          </p:cNvPr>
          <p:cNvSpPr>
            <a:spLocks noGrp="1"/>
          </p:cNvSpPr>
          <p:nvPr>
            <p:ph sz="quarter" idx="17"/>
          </p:nvPr>
        </p:nvSpPr>
        <p:spPr>
          <a:xfrm>
            <a:off x="446400" y="3484800"/>
            <a:ext cx="4226400" cy="478800"/>
          </a:xfrm>
        </p:spPr>
        <p:txBody>
          <a:bodyPr/>
          <a:lstStyle/>
          <a:p>
            <a:pPr marL="432" indent="0">
              <a:buNone/>
            </a:pPr>
            <a:r>
              <a:rPr lang="en-US" sz="2400" b="1" dirty="0">
                <a:solidFill>
                  <a:schemeClr val="tx2"/>
                </a:solidFill>
              </a:rPr>
              <a:t>B. </a:t>
            </a:r>
            <a:r>
              <a:rPr lang="en-IN" sz="2400" dirty="0"/>
              <a:t>reading the text before class</a:t>
            </a:r>
          </a:p>
        </p:txBody>
      </p:sp>
      <p:sp>
        <p:nvSpPr>
          <p:cNvPr id="7" name="Content Placeholder 6">
            <a:extLst>
              <a:ext uri="{FF2B5EF4-FFF2-40B4-BE49-F238E27FC236}">
                <a16:creationId xmlns:a16="http://schemas.microsoft.com/office/drawing/2014/main" id="{529835A5-3477-47E6-B8A3-5E9F72EDA419}"/>
              </a:ext>
            </a:extLst>
          </p:cNvPr>
          <p:cNvSpPr>
            <a:spLocks noGrp="1"/>
          </p:cNvSpPr>
          <p:nvPr>
            <p:ph sz="quarter" idx="18"/>
          </p:nvPr>
        </p:nvSpPr>
        <p:spPr>
          <a:xfrm>
            <a:off x="7943227" y="3400564"/>
            <a:ext cx="741045" cy="409079"/>
          </a:xfrm>
        </p:spPr>
        <p:txBody>
          <a:bodyPr/>
          <a:lstStyle/>
          <a:p>
            <a:pPr marL="432" indent="0">
              <a:buNone/>
            </a:pPr>
            <a:r>
              <a:rPr lang="en-US" sz="2400" b="1" dirty="0"/>
              <a:t>Yes</a:t>
            </a:r>
          </a:p>
        </p:txBody>
      </p:sp>
      <p:sp>
        <p:nvSpPr>
          <p:cNvPr id="8" name="Content Placeholder 7">
            <a:extLst>
              <a:ext uri="{FF2B5EF4-FFF2-40B4-BE49-F238E27FC236}">
                <a16:creationId xmlns:a16="http://schemas.microsoft.com/office/drawing/2014/main" id="{2F1193B5-90CE-4B60-8CB4-CD7EDD7D5052}"/>
              </a:ext>
            </a:extLst>
          </p:cNvPr>
          <p:cNvSpPr>
            <a:spLocks noGrp="1"/>
          </p:cNvSpPr>
          <p:nvPr>
            <p:ph sz="quarter" idx="19"/>
          </p:nvPr>
        </p:nvSpPr>
        <p:spPr>
          <a:xfrm>
            <a:off x="457200" y="4118400"/>
            <a:ext cx="5396400" cy="437983"/>
          </a:xfrm>
        </p:spPr>
        <p:txBody>
          <a:bodyPr/>
          <a:lstStyle/>
          <a:p>
            <a:pPr marL="0" indent="0">
              <a:buNone/>
            </a:pPr>
            <a:r>
              <a:rPr lang="en-US" sz="2400" b="1" dirty="0">
                <a:solidFill>
                  <a:schemeClr val="tx2"/>
                </a:solidFill>
              </a:rPr>
              <a:t>C. </a:t>
            </a:r>
            <a:r>
              <a:rPr lang="en-IN" sz="2400" dirty="0"/>
              <a:t>working problems with a study group</a:t>
            </a:r>
          </a:p>
        </p:txBody>
      </p:sp>
      <p:sp>
        <p:nvSpPr>
          <p:cNvPr id="13" name="Content Placeholder 12">
            <a:extLst>
              <a:ext uri="{FF2B5EF4-FFF2-40B4-BE49-F238E27FC236}">
                <a16:creationId xmlns:a16="http://schemas.microsoft.com/office/drawing/2014/main" id="{1028E159-7056-4618-AD1E-A40195DBFF4A}"/>
              </a:ext>
            </a:extLst>
          </p:cNvPr>
          <p:cNvSpPr>
            <a:spLocks noGrp="1"/>
          </p:cNvSpPr>
          <p:nvPr>
            <p:ph sz="quarter" idx="24"/>
          </p:nvPr>
        </p:nvSpPr>
        <p:spPr>
          <a:xfrm>
            <a:off x="7946870" y="4054188"/>
            <a:ext cx="746667" cy="434089"/>
          </a:xfrm>
        </p:spPr>
        <p:txBody>
          <a:bodyPr/>
          <a:lstStyle/>
          <a:p>
            <a:pPr marL="0" indent="0">
              <a:buNone/>
            </a:pPr>
            <a:r>
              <a:rPr lang="en-US" sz="2400" b="1" dirty="0">
                <a:latin typeface="+mn-lt"/>
              </a:rPr>
              <a:t>Yes</a:t>
            </a:r>
          </a:p>
        </p:txBody>
      </p:sp>
      <p:sp>
        <p:nvSpPr>
          <p:cNvPr id="15" name="Content Placeholder 14">
            <a:extLst>
              <a:ext uri="{FF2B5EF4-FFF2-40B4-BE49-F238E27FC236}">
                <a16:creationId xmlns:a16="http://schemas.microsoft.com/office/drawing/2014/main" id="{307BC437-90D1-4026-95A1-9F483E6D77A6}"/>
              </a:ext>
            </a:extLst>
          </p:cNvPr>
          <p:cNvSpPr>
            <a:spLocks noGrp="1"/>
          </p:cNvSpPr>
          <p:nvPr>
            <p:ph sz="quarter" idx="26"/>
          </p:nvPr>
        </p:nvSpPr>
        <p:spPr>
          <a:xfrm>
            <a:off x="450850" y="4764579"/>
            <a:ext cx="6556532" cy="404950"/>
          </a:xfrm>
        </p:spPr>
        <p:txBody>
          <a:bodyPr/>
          <a:lstStyle/>
          <a:p>
            <a:pPr marL="344488" indent="-344488" eaLnBrk="1" hangingPunct="1">
              <a:lnSpc>
                <a:spcPct val="90000"/>
              </a:lnSpc>
              <a:buNone/>
              <a:defRPr/>
            </a:pPr>
            <a:r>
              <a:rPr lang="en-US" sz="2400" b="1" dirty="0">
                <a:solidFill>
                  <a:schemeClr val="tx2"/>
                </a:solidFill>
                <a:latin typeface="+mn-lt"/>
              </a:rPr>
              <a:t>D. </a:t>
            </a:r>
            <a:r>
              <a:rPr lang="en-IN" sz="2400" dirty="0">
                <a:latin typeface="+mn-lt"/>
              </a:rPr>
              <a:t>skipping the lecture one or two times a week</a:t>
            </a:r>
          </a:p>
        </p:txBody>
      </p:sp>
      <p:sp>
        <p:nvSpPr>
          <p:cNvPr id="16" name="Content Placeholder 15">
            <a:extLst>
              <a:ext uri="{FF2B5EF4-FFF2-40B4-BE49-F238E27FC236}">
                <a16:creationId xmlns:a16="http://schemas.microsoft.com/office/drawing/2014/main" id="{EA1F9811-8A50-4C46-8147-395606FBF025}"/>
              </a:ext>
            </a:extLst>
          </p:cNvPr>
          <p:cNvSpPr>
            <a:spLocks noGrp="1"/>
          </p:cNvSpPr>
          <p:nvPr>
            <p:ph sz="quarter" idx="27"/>
          </p:nvPr>
        </p:nvSpPr>
        <p:spPr>
          <a:xfrm>
            <a:off x="7946870" y="4764030"/>
            <a:ext cx="739543" cy="477925"/>
          </a:xfrm>
        </p:spPr>
        <p:txBody>
          <a:bodyPr/>
          <a:lstStyle/>
          <a:p>
            <a:pPr marL="0" indent="0">
              <a:buNone/>
            </a:pPr>
            <a:r>
              <a:rPr lang="en-US" sz="2400" b="1" dirty="0">
                <a:latin typeface="+mn-lt"/>
              </a:rPr>
              <a:t>No</a:t>
            </a:r>
          </a:p>
        </p:txBody>
      </p:sp>
      <p:sp>
        <p:nvSpPr>
          <p:cNvPr id="17" name="Content Placeholder 16">
            <a:extLst>
              <a:ext uri="{FF2B5EF4-FFF2-40B4-BE49-F238E27FC236}">
                <a16:creationId xmlns:a16="http://schemas.microsoft.com/office/drawing/2014/main" id="{C56AE25E-E3B4-4559-84A4-6371B2D1E50F}"/>
              </a:ext>
            </a:extLst>
          </p:cNvPr>
          <p:cNvSpPr>
            <a:spLocks noGrp="1"/>
          </p:cNvSpPr>
          <p:nvPr>
            <p:ph sz="quarter" idx="28"/>
          </p:nvPr>
        </p:nvSpPr>
        <p:spPr>
          <a:xfrm>
            <a:off x="447675" y="5423905"/>
            <a:ext cx="6559707" cy="434089"/>
          </a:xfrm>
        </p:spPr>
        <p:txBody>
          <a:bodyPr/>
          <a:lstStyle/>
          <a:p>
            <a:pPr marL="0" indent="0">
              <a:buNone/>
            </a:pPr>
            <a:r>
              <a:rPr lang="en-US" sz="2400" b="1" dirty="0">
                <a:solidFill>
                  <a:schemeClr val="tx2"/>
                </a:solidFill>
                <a:latin typeface="+mn-lt"/>
              </a:rPr>
              <a:t>E. </a:t>
            </a:r>
            <a:r>
              <a:rPr lang="en-IN" sz="2400" dirty="0">
                <a:latin typeface="+mn-lt"/>
              </a:rPr>
              <a:t>discussing a problem with the instructor</a:t>
            </a:r>
          </a:p>
        </p:txBody>
      </p:sp>
      <p:sp>
        <p:nvSpPr>
          <p:cNvPr id="18" name="Content Placeholder 17">
            <a:extLst>
              <a:ext uri="{FF2B5EF4-FFF2-40B4-BE49-F238E27FC236}">
                <a16:creationId xmlns:a16="http://schemas.microsoft.com/office/drawing/2014/main" id="{5D32B6C8-F939-4564-8604-31B16E4BD43E}"/>
              </a:ext>
            </a:extLst>
          </p:cNvPr>
          <p:cNvSpPr>
            <a:spLocks noGrp="1"/>
          </p:cNvSpPr>
          <p:nvPr>
            <p:ph sz="quarter" idx="29"/>
          </p:nvPr>
        </p:nvSpPr>
        <p:spPr>
          <a:xfrm>
            <a:off x="7946869" y="5423906"/>
            <a:ext cx="746668" cy="434088"/>
          </a:xfrm>
        </p:spPr>
        <p:txBody>
          <a:bodyPr/>
          <a:lstStyle/>
          <a:p>
            <a:pPr marL="0" indent="0">
              <a:buNone/>
            </a:pPr>
            <a:r>
              <a:rPr lang="en-US" sz="2400" b="1" dirty="0">
                <a:latin typeface="+mn-lt"/>
              </a:rPr>
              <a:t>Yes</a:t>
            </a:r>
          </a:p>
        </p:txBody>
      </p:sp>
    </p:spTree>
    <p:extLst>
      <p:ext uri="{BB962C8B-B14F-4D97-AF65-F5344CB8AC3E}">
        <p14:creationId xmlns:p14="http://schemas.microsoft.com/office/powerpoint/2010/main" val="2754830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C9B5-EF81-4611-BB48-B960A01DF251}"/>
              </a:ext>
            </a:extLst>
          </p:cNvPr>
          <p:cNvSpPr>
            <a:spLocks noGrp="1"/>
          </p:cNvSpPr>
          <p:nvPr>
            <p:ph type="title"/>
          </p:nvPr>
        </p:nvSpPr>
        <p:spPr/>
        <p:txBody>
          <a:bodyPr/>
          <a:lstStyle/>
          <a:p>
            <a:r>
              <a:rPr lang="en-IN" dirty="0"/>
              <a:t>1.4 Key Math Skills for Chemistry</a:t>
            </a:r>
          </a:p>
        </p:txBody>
      </p:sp>
      <p:pic>
        <p:nvPicPr>
          <p:cNvPr id="5" name="Content Placeholder 4" descr="Key math Skill tab.">
            <a:extLst>
              <a:ext uri="{FF2B5EF4-FFF2-40B4-BE49-F238E27FC236}">
                <a16:creationId xmlns:a16="http://schemas.microsoft.com/office/drawing/2014/main" id="{122C3605-6291-427E-AD03-883439010BB4}"/>
              </a:ext>
            </a:extLst>
          </p:cNvPr>
          <p:cNvPicPr>
            <a:picLocks noGrp="1" noChangeAspect="1"/>
          </p:cNvPicPr>
          <p:nvPr>
            <p:ph sz="quarter" idx="13"/>
          </p:nvPr>
        </p:nvPicPr>
        <p:blipFill>
          <a:blip r:embed="rId2"/>
          <a:stretch>
            <a:fillRect/>
          </a:stretch>
        </p:blipFill>
        <p:spPr>
          <a:xfrm>
            <a:off x="1767597" y="2110849"/>
            <a:ext cx="5608806" cy="1158340"/>
          </a:xfrm>
          <a:prstGeom prst="rect">
            <a:avLst/>
          </a:prstGeom>
        </p:spPr>
      </p:pic>
      <p:sp>
        <p:nvSpPr>
          <p:cNvPr id="4" name="Content Placeholder 3">
            <a:extLst>
              <a:ext uri="{FF2B5EF4-FFF2-40B4-BE49-F238E27FC236}">
                <a16:creationId xmlns:a16="http://schemas.microsoft.com/office/drawing/2014/main" id="{BC8F73FB-B426-460A-96B2-8112B38C5D4E}"/>
              </a:ext>
            </a:extLst>
          </p:cNvPr>
          <p:cNvSpPr>
            <a:spLocks noGrp="1"/>
          </p:cNvSpPr>
          <p:nvPr>
            <p:ph sz="quarter" idx="14"/>
          </p:nvPr>
        </p:nvSpPr>
        <p:spPr/>
        <p:txBody>
          <a:bodyPr/>
          <a:lstStyle/>
          <a:p>
            <a:pPr marL="432" indent="0">
              <a:buNone/>
            </a:pPr>
            <a:r>
              <a:rPr lang="en-IN" sz="2400" b="1" dirty="0"/>
              <a:t>Learning Goal </a:t>
            </a:r>
            <a:r>
              <a:rPr lang="en-IN" sz="2400" dirty="0"/>
              <a:t>Review math concepts used in chemistry: place values, positive and negative numbers, percentages, solving equations, and interpreting graphs.</a:t>
            </a:r>
          </a:p>
        </p:txBody>
      </p:sp>
    </p:spTree>
    <p:extLst>
      <p:ext uri="{BB962C8B-B14F-4D97-AF65-F5344CB8AC3E}">
        <p14:creationId xmlns:p14="http://schemas.microsoft.com/office/powerpoint/2010/main" val="3841278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E915-FDE6-43DC-A9F3-80A305036630}"/>
              </a:ext>
            </a:extLst>
          </p:cNvPr>
          <p:cNvSpPr>
            <a:spLocks noGrp="1"/>
          </p:cNvSpPr>
          <p:nvPr>
            <p:ph type="title"/>
          </p:nvPr>
        </p:nvSpPr>
        <p:spPr/>
        <p:txBody>
          <a:bodyPr/>
          <a:lstStyle/>
          <a:p>
            <a:r>
              <a:rPr lang="en-IN" dirty="0"/>
              <a:t>Identifying Place Values </a:t>
            </a:r>
            <a:r>
              <a:rPr lang="en-IN" sz="2000" b="0" dirty="0"/>
              <a:t>(1 of 2)</a:t>
            </a:r>
          </a:p>
        </p:txBody>
      </p:sp>
      <p:pic>
        <p:nvPicPr>
          <p:cNvPr id="13" name="Content Placeholder 12" descr="Key math skill, identifying place values.">
            <a:extLst>
              <a:ext uri="{FF2B5EF4-FFF2-40B4-BE49-F238E27FC236}">
                <a16:creationId xmlns:a16="http://schemas.microsoft.com/office/drawing/2014/main" id="{158889AA-F027-4B50-A0EF-6AA6D22C612A}"/>
              </a:ext>
            </a:extLst>
          </p:cNvPr>
          <p:cNvPicPr>
            <a:picLocks noGrp="1" noChangeAspect="1"/>
          </p:cNvPicPr>
          <p:nvPr>
            <p:ph sz="quarter" idx="16"/>
          </p:nvPr>
        </p:nvPicPr>
        <p:blipFill>
          <a:blip r:embed="rId2"/>
          <a:stretch>
            <a:fillRect/>
          </a:stretch>
        </p:blipFill>
        <p:spPr>
          <a:xfrm>
            <a:off x="484164" y="1666876"/>
            <a:ext cx="2822693" cy="725487"/>
          </a:xfrm>
          <a:prstGeom prst="rect">
            <a:avLst/>
          </a:prstGeom>
        </p:spPr>
      </p:pic>
      <p:sp>
        <p:nvSpPr>
          <p:cNvPr id="4" name="Content Placeholder 3">
            <a:extLst>
              <a:ext uri="{FF2B5EF4-FFF2-40B4-BE49-F238E27FC236}">
                <a16:creationId xmlns:a16="http://schemas.microsoft.com/office/drawing/2014/main" id="{E18A4099-60E7-4407-91FE-91DAB694D18D}"/>
              </a:ext>
            </a:extLst>
          </p:cNvPr>
          <p:cNvSpPr>
            <a:spLocks noGrp="1"/>
          </p:cNvSpPr>
          <p:nvPr>
            <p:ph sz="quarter" idx="14"/>
          </p:nvPr>
        </p:nvSpPr>
        <p:spPr>
          <a:xfrm>
            <a:off x="457200" y="2540133"/>
            <a:ext cx="8348472" cy="424294"/>
          </a:xfrm>
        </p:spPr>
        <p:txBody>
          <a:bodyPr/>
          <a:lstStyle/>
          <a:p>
            <a:pPr marL="432" indent="0">
              <a:buNone/>
            </a:pPr>
            <a:r>
              <a:rPr lang="en-IN" sz="2400" dirty="0"/>
              <a:t>For any number, we can identify a place value for each digit.</a:t>
            </a:r>
          </a:p>
        </p:txBody>
      </p:sp>
      <p:sp>
        <p:nvSpPr>
          <p:cNvPr id="5" name="Content Placeholder 4">
            <a:extLst>
              <a:ext uri="{FF2B5EF4-FFF2-40B4-BE49-F238E27FC236}">
                <a16:creationId xmlns:a16="http://schemas.microsoft.com/office/drawing/2014/main" id="{BC6DD8FE-AF81-4D0C-A86E-883D51277702}"/>
              </a:ext>
            </a:extLst>
          </p:cNvPr>
          <p:cNvSpPr>
            <a:spLocks noGrp="1"/>
          </p:cNvSpPr>
          <p:nvPr>
            <p:ph sz="quarter" idx="15"/>
          </p:nvPr>
        </p:nvSpPr>
        <p:spPr>
          <a:xfrm>
            <a:off x="454672" y="3181107"/>
            <a:ext cx="8229600" cy="424294"/>
          </a:xfrm>
        </p:spPr>
        <p:txBody>
          <a:bodyPr/>
          <a:lstStyle/>
          <a:p>
            <a:pPr marL="432" indent="0" algn="ctr">
              <a:buNone/>
            </a:pPr>
            <a:r>
              <a:rPr lang="en-IN" sz="2400" dirty="0"/>
              <a:t>2518 g</a:t>
            </a:r>
            <a:r>
              <a:rPr lang="en-IN" sz="100" dirty="0"/>
              <a:t>rams</a:t>
            </a:r>
          </a:p>
        </p:txBody>
      </p:sp>
      <p:graphicFrame>
        <p:nvGraphicFramePr>
          <p:cNvPr id="14" name="Table 14">
            <a:extLst>
              <a:ext uri="{FF2B5EF4-FFF2-40B4-BE49-F238E27FC236}">
                <a16:creationId xmlns:a16="http://schemas.microsoft.com/office/drawing/2014/main" id="{F28E6238-BFEA-4B21-A6F9-908FE2B7AEAE}"/>
              </a:ext>
            </a:extLst>
          </p:cNvPr>
          <p:cNvGraphicFramePr>
            <a:graphicFrameLocks noGrp="1"/>
          </p:cNvGraphicFramePr>
          <p:nvPr>
            <p:ph sz="quarter" idx="17"/>
            <p:extLst/>
          </p:nvPr>
        </p:nvGraphicFramePr>
        <p:xfrm>
          <a:off x="1759904" y="3905784"/>
          <a:ext cx="5619136" cy="1854200"/>
        </p:xfrm>
        <a:graphic>
          <a:graphicData uri="http://schemas.openxmlformats.org/drawingml/2006/table">
            <a:tbl>
              <a:tblPr firstRow="1" bandRow="1">
                <a:tableStyleId>{2D5ABB26-0587-4C30-8999-92F81FD0307C}</a:tableStyleId>
              </a:tblPr>
              <a:tblGrid>
                <a:gridCol w="2809568">
                  <a:extLst>
                    <a:ext uri="{9D8B030D-6E8A-4147-A177-3AD203B41FA5}">
                      <a16:colId xmlns:a16="http://schemas.microsoft.com/office/drawing/2014/main" val="2747978812"/>
                    </a:ext>
                  </a:extLst>
                </a:gridCol>
                <a:gridCol w="2809568">
                  <a:extLst>
                    <a:ext uri="{9D8B030D-6E8A-4147-A177-3AD203B41FA5}">
                      <a16:colId xmlns:a16="http://schemas.microsoft.com/office/drawing/2014/main" val="4008953455"/>
                    </a:ext>
                  </a:extLst>
                </a:gridCol>
              </a:tblGrid>
              <a:tr h="370840">
                <a:tc>
                  <a:txBody>
                    <a:bodyPr/>
                    <a:lstStyle/>
                    <a:p>
                      <a:r>
                        <a:rPr lang="en-US" sz="1800" b="1" dirty="0"/>
                        <a:t>Digit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Place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328476"/>
                  </a:ext>
                </a:extLst>
              </a:tr>
              <a:tr h="370840">
                <a:tc>
                  <a:txBody>
                    <a:bodyPr/>
                    <a:lstStyle/>
                    <a:p>
                      <a:r>
                        <a:rPr lang="en-US" sz="1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thousands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467471"/>
                  </a:ext>
                </a:extLst>
              </a:tr>
              <a:tr h="370840">
                <a:tc>
                  <a:txBody>
                    <a:bodyPr/>
                    <a:lstStyle/>
                    <a:p>
                      <a:r>
                        <a:rPr lang="en-US" sz="18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hundreds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648551"/>
                  </a:ext>
                </a:extLst>
              </a:tr>
              <a:tr h="370840">
                <a:tc>
                  <a:txBody>
                    <a:bodyPr/>
                    <a:lstStyle/>
                    <a:p>
                      <a:r>
                        <a:rPr lang="en-US" sz="1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tens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667755"/>
                  </a:ext>
                </a:extLst>
              </a:tr>
              <a:tr h="370840">
                <a:tc>
                  <a:txBody>
                    <a:bodyPr/>
                    <a:lstStyle/>
                    <a:p>
                      <a:r>
                        <a:rPr lang="en-US" sz="18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921185"/>
                  </a:ext>
                </a:extLst>
              </a:tr>
            </a:tbl>
          </a:graphicData>
        </a:graphic>
      </p:graphicFrame>
    </p:spTree>
    <p:extLst>
      <p:ext uri="{BB962C8B-B14F-4D97-AF65-F5344CB8AC3E}">
        <p14:creationId xmlns:p14="http://schemas.microsoft.com/office/powerpoint/2010/main" val="1844040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F33E-EC80-4D73-B1DD-E563F3ADEEAF}"/>
              </a:ext>
            </a:extLst>
          </p:cNvPr>
          <p:cNvSpPr>
            <a:spLocks noGrp="1"/>
          </p:cNvSpPr>
          <p:nvPr>
            <p:ph type="title"/>
          </p:nvPr>
        </p:nvSpPr>
        <p:spPr/>
        <p:txBody>
          <a:bodyPr/>
          <a:lstStyle/>
          <a:p>
            <a:r>
              <a:rPr lang="en-IN" dirty="0"/>
              <a:t>Identifying Place Values </a:t>
            </a:r>
            <a:r>
              <a:rPr lang="en-IN" sz="2000" b="0" dirty="0"/>
              <a:t>(2 of 2)</a:t>
            </a:r>
          </a:p>
        </p:txBody>
      </p:sp>
      <p:sp>
        <p:nvSpPr>
          <p:cNvPr id="4" name="Content Placeholder 3">
            <a:extLst>
              <a:ext uri="{FF2B5EF4-FFF2-40B4-BE49-F238E27FC236}">
                <a16:creationId xmlns:a16="http://schemas.microsoft.com/office/drawing/2014/main" id="{4C990EC8-5972-41F6-8BD9-7C6E637B72C2}"/>
              </a:ext>
            </a:extLst>
          </p:cNvPr>
          <p:cNvSpPr>
            <a:spLocks noGrp="1"/>
          </p:cNvSpPr>
          <p:nvPr>
            <p:ph sz="quarter" idx="14"/>
          </p:nvPr>
        </p:nvSpPr>
        <p:spPr>
          <a:xfrm>
            <a:off x="457200" y="1555200"/>
            <a:ext cx="8063345" cy="836900"/>
          </a:xfrm>
        </p:spPr>
        <p:txBody>
          <a:bodyPr/>
          <a:lstStyle/>
          <a:p>
            <a:pPr marL="432" indent="0">
              <a:buNone/>
            </a:pPr>
            <a:r>
              <a:rPr lang="en-IN" sz="2400" dirty="0"/>
              <a:t>We can identify a place value for each digit in a number with a decimal point.</a:t>
            </a:r>
          </a:p>
        </p:txBody>
      </p:sp>
      <p:sp>
        <p:nvSpPr>
          <p:cNvPr id="3" name="Content Placeholder 2">
            <a:extLst>
              <a:ext uri="{FF2B5EF4-FFF2-40B4-BE49-F238E27FC236}">
                <a16:creationId xmlns:a16="http://schemas.microsoft.com/office/drawing/2014/main" id="{CB96849F-80BE-4FB8-A34B-71B8C367D9DD}"/>
              </a:ext>
            </a:extLst>
          </p:cNvPr>
          <p:cNvSpPr>
            <a:spLocks noGrp="1"/>
          </p:cNvSpPr>
          <p:nvPr>
            <p:ph sz="quarter" idx="16"/>
          </p:nvPr>
        </p:nvSpPr>
        <p:spPr>
          <a:xfrm>
            <a:off x="457200" y="2487987"/>
            <a:ext cx="8229600" cy="414000"/>
          </a:xfrm>
        </p:spPr>
        <p:txBody>
          <a:bodyPr/>
          <a:lstStyle/>
          <a:p>
            <a:pPr marL="432" indent="0" algn="ctr">
              <a:buNone/>
            </a:pPr>
            <a:r>
              <a:rPr lang="en-IN" sz="2400" dirty="0"/>
              <a:t>6.407 g</a:t>
            </a:r>
            <a:r>
              <a:rPr lang="en-IN" sz="100" dirty="0"/>
              <a:t>rams</a:t>
            </a:r>
          </a:p>
        </p:txBody>
      </p:sp>
      <p:graphicFrame>
        <p:nvGraphicFramePr>
          <p:cNvPr id="13" name="Table 13">
            <a:extLst>
              <a:ext uri="{FF2B5EF4-FFF2-40B4-BE49-F238E27FC236}">
                <a16:creationId xmlns:a16="http://schemas.microsoft.com/office/drawing/2014/main" id="{5040F41A-B487-48A0-9401-EB29AAC9F52D}"/>
              </a:ext>
            </a:extLst>
          </p:cNvPr>
          <p:cNvGraphicFramePr>
            <a:graphicFrameLocks noGrp="1"/>
          </p:cNvGraphicFramePr>
          <p:nvPr>
            <p:ph sz="quarter" idx="15"/>
            <p:extLst/>
          </p:nvPr>
        </p:nvGraphicFramePr>
        <p:xfrm>
          <a:off x="1828800" y="3344575"/>
          <a:ext cx="5486400" cy="185420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3679367739"/>
                    </a:ext>
                  </a:extLst>
                </a:gridCol>
                <a:gridCol w="2743200">
                  <a:extLst>
                    <a:ext uri="{9D8B030D-6E8A-4147-A177-3AD203B41FA5}">
                      <a16:colId xmlns:a16="http://schemas.microsoft.com/office/drawing/2014/main" val="220372379"/>
                    </a:ext>
                  </a:extLst>
                </a:gridCol>
              </a:tblGrid>
              <a:tr h="370840">
                <a:tc>
                  <a:txBody>
                    <a:bodyPr/>
                    <a:lstStyle/>
                    <a:p>
                      <a:r>
                        <a:rPr lang="en-US" sz="1800" b="1" dirty="0"/>
                        <a:t>Digit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Place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2009946"/>
                  </a:ext>
                </a:extLst>
              </a:tr>
              <a:tr h="370840">
                <a:tc>
                  <a:txBody>
                    <a:bodyPr/>
                    <a:lstStyle/>
                    <a:p>
                      <a:r>
                        <a:rPr lang="en-US" sz="18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7769007"/>
                  </a:ext>
                </a:extLst>
              </a:tr>
              <a:tr h="370840">
                <a:tc>
                  <a:txBody>
                    <a:bodyPr/>
                    <a:lstStyle/>
                    <a:p>
                      <a:r>
                        <a:rPr lang="en-US" sz="1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ten</a:t>
                      </a:r>
                      <a:r>
                        <a:rPr lang="en-US" sz="1800" b="1" dirty="0"/>
                        <a:t>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0379905"/>
                  </a:ext>
                </a:extLst>
              </a:tr>
              <a:tr h="370840">
                <a:tc>
                  <a:txBody>
                    <a:bodyPr/>
                    <a:lstStyle/>
                    <a:p>
                      <a:r>
                        <a:rPr lang="en-US" sz="18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hundred</a:t>
                      </a:r>
                      <a:r>
                        <a:rPr lang="en-US" sz="1800" b="1" dirty="0"/>
                        <a:t>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062872"/>
                  </a:ext>
                </a:extLst>
              </a:tr>
              <a:tr h="370840">
                <a:tc>
                  <a:txBody>
                    <a:bodyPr/>
                    <a:lstStyle/>
                    <a:p>
                      <a:r>
                        <a:rPr lang="en-US" sz="18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thousand</a:t>
                      </a:r>
                      <a:r>
                        <a:rPr lang="en-US" sz="1800" b="1" dirty="0"/>
                        <a:t>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402383"/>
                  </a:ext>
                </a:extLst>
              </a:tr>
            </a:tbl>
          </a:graphicData>
        </a:graphic>
      </p:graphicFrame>
    </p:spTree>
    <p:extLst>
      <p:ext uri="{BB962C8B-B14F-4D97-AF65-F5344CB8AC3E}">
        <p14:creationId xmlns:p14="http://schemas.microsoft.com/office/powerpoint/2010/main" val="295268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6FC2-05B6-4FDA-AEA1-6C75A383C35A}"/>
              </a:ext>
            </a:extLst>
          </p:cNvPr>
          <p:cNvSpPr>
            <a:spLocks noGrp="1"/>
          </p:cNvSpPr>
          <p:nvPr>
            <p:ph type="title"/>
          </p:nvPr>
        </p:nvSpPr>
        <p:spPr/>
        <p:txBody>
          <a:bodyPr/>
          <a:lstStyle/>
          <a:p>
            <a:r>
              <a:rPr lang="en-IN" dirty="0"/>
              <a:t>What Is Chemistry? </a:t>
            </a:r>
            <a:r>
              <a:rPr lang="en-IN" sz="2000" b="0" dirty="0"/>
              <a:t>(1 of 2)</a:t>
            </a:r>
          </a:p>
        </p:txBody>
      </p:sp>
      <p:sp>
        <p:nvSpPr>
          <p:cNvPr id="5" name="Content Placeholder 4">
            <a:extLst>
              <a:ext uri="{FF2B5EF4-FFF2-40B4-BE49-F238E27FC236}">
                <a16:creationId xmlns:a16="http://schemas.microsoft.com/office/drawing/2014/main" id="{46F7A72A-3F09-4599-9963-28BB873BDBA1}"/>
              </a:ext>
            </a:extLst>
          </p:cNvPr>
          <p:cNvSpPr>
            <a:spLocks noGrp="1"/>
          </p:cNvSpPr>
          <p:nvPr>
            <p:ph sz="quarter" idx="15"/>
          </p:nvPr>
        </p:nvSpPr>
        <p:spPr>
          <a:xfrm>
            <a:off x="457200" y="1685742"/>
            <a:ext cx="4114800" cy="3163844"/>
          </a:xfrm>
        </p:spPr>
        <p:txBody>
          <a:bodyPr/>
          <a:lstStyle/>
          <a:p>
            <a:pPr marL="432" indent="0">
              <a:buNone/>
            </a:pPr>
            <a:r>
              <a:rPr lang="en-IN" sz="2400" b="1" dirty="0"/>
              <a:t>Chemistry</a:t>
            </a:r>
          </a:p>
          <a:p>
            <a:r>
              <a:rPr lang="en-IN" sz="2400" dirty="0"/>
              <a:t>is the study of composition, structure, properties, and reactions of matter</a:t>
            </a:r>
          </a:p>
          <a:p>
            <a:r>
              <a:rPr lang="en-IN" sz="2400" dirty="0"/>
              <a:t>happens all around you every day</a:t>
            </a:r>
          </a:p>
        </p:txBody>
      </p:sp>
      <p:pic>
        <p:nvPicPr>
          <p:cNvPr id="13" name="Content Placeholder 12" descr="Antacid tablets drop into a glass of water and bubble.">
            <a:extLst>
              <a:ext uri="{FF2B5EF4-FFF2-40B4-BE49-F238E27FC236}">
                <a16:creationId xmlns:a16="http://schemas.microsoft.com/office/drawing/2014/main" id="{EAED11DD-891C-45B8-AA4B-0511D1D7EE94}"/>
              </a:ext>
            </a:extLst>
          </p:cNvPr>
          <p:cNvPicPr>
            <a:picLocks noGrp="1" noChangeAspect="1"/>
          </p:cNvPicPr>
          <p:nvPr>
            <p:ph sz="quarter" idx="14"/>
          </p:nvPr>
        </p:nvPicPr>
        <p:blipFill>
          <a:blip r:embed="rId2"/>
          <a:stretch>
            <a:fillRect/>
          </a:stretch>
        </p:blipFill>
        <p:spPr>
          <a:xfrm>
            <a:off x="4743345" y="1555750"/>
            <a:ext cx="3889585" cy="3505504"/>
          </a:xfrm>
          <a:prstGeom prst="rect">
            <a:avLst/>
          </a:prstGeom>
        </p:spPr>
      </p:pic>
      <p:sp>
        <p:nvSpPr>
          <p:cNvPr id="3" name="Content Placeholder 2">
            <a:extLst>
              <a:ext uri="{FF2B5EF4-FFF2-40B4-BE49-F238E27FC236}">
                <a16:creationId xmlns:a16="http://schemas.microsoft.com/office/drawing/2014/main" id="{770A5112-1858-47A3-B635-C2FAEE85A2F1}"/>
              </a:ext>
            </a:extLst>
          </p:cNvPr>
          <p:cNvSpPr>
            <a:spLocks noGrp="1"/>
          </p:cNvSpPr>
          <p:nvPr>
            <p:ph sz="quarter" idx="16"/>
          </p:nvPr>
        </p:nvSpPr>
        <p:spPr>
          <a:xfrm>
            <a:off x="457201" y="5545350"/>
            <a:ext cx="8175730" cy="822793"/>
          </a:xfrm>
        </p:spPr>
        <p:txBody>
          <a:bodyPr/>
          <a:lstStyle/>
          <a:p>
            <a:pPr marL="432" indent="0">
              <a:buNone/>
            </a:pPr>
            <a:r>
              <a:rPr lang="en-IN" sz="2400" dirty="0"/>
              <a:t>Antacid tablets undergo a chemical reaction when dropped in water.</a:t>
            </a:r>
          </a:p>
        </p:txBody>
      </p:sp>
    </p:spTree>
    <p:extLst>
      <p:ext uri="{BB962C8B-B14F-4D97-AF65-F5344CB8AC3E}">
        <p14:creationId xmlns:p14="http://schemas.microsoft.com/office/powerpoint/2010/main" val="3325669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630A-A7B0-4CEF-BA2E-6E2FB4300CF7}"/>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18D741B4-D23C-4F75-8E21-4AAD768D23F0}"/>
              </a:ext>
            </a:extLst>
          </p:cNvPr>
          <p:cNvSpPr>
            <a:spLocks noGrp="1"/>
          </p:cNvSpPr>
          <p:nvPr>
            <p:ph sz="quarter" idx="13"/>
          </p:nvPr>
        </p:nvSpPr>
        <p:spPr>
          <a:xfrm>
            <a:off x="457200" y="1556327"/>
            <a:ext cx="8229600" cy="873722"/>
          </a:xfrm>
        </p:spPr>
        <p:txBody>
          <a:bodyPr/>
          <a:lstStyle/>
          <a:p>
            <a:pPr marL="432" indent="0">
              <a:buNone/>
            </a:pPr>
            <a:r>
              <a:rPr lang="en-US" sz="2400" dirty="0"/>
              <a:t>Identify the place value for each of the digits in the following number:</a:t>
            </a:r>
          </a:p>
        </p:txBody>
      </p:sp>
      <p:sp>
        <p:nvSpPr>
          <p:cNvPr id="4" name="Content Placeholder 3"/>
          <p:cNvSpPr>
            <a:spLocks noGrp="1"/>
          </p:cNvSpPr>
          <p:nvPr>
            <p:ph sz="quarter" idx="14"/>
          </p:nvPr>
        </p:nvSpPr>
        <p:spPr>
          <a:xfrm>
            <a:off x="457200" y="2541600"/>
            <a:ext cx="8229600" cy="414000"/>
          </a:xfrm>
        </p:spPr>
        <p:txBody>
          <a:bodyPr/>
          <a:lstStyle/>
          <a:p>
            <a:pPr marL="432" indent="0" algn="ctr">
              <a:buNone/>
            </a:pPr>
            <a:r>
              <a:rPr lang="en-US" sz="2400" dirty="0"/>
              <a:t>15.24 g</a:t>
            </a:r>
            <a:r>
              <a:rPr lang="en-US" sz="100" dirty="0"/>
              <a:t>rams</a:t>
            </a:r>
            <a:endParaRPr lang="en-US" sz="100" dirty="0">
              <a:solidFill>
                <a:schemeClr val="bg1"/>
              </a:solidFill>
            </a:endParaRPr>
          </a:p>
        </p:txBody>
      </p:sp>
    </p:spTree>
    <p:extLst>
      <p:ext uri="{BB962C8B-B14F-4D97-AF65-F5344CB8AC3E}">
        <p14:creationId xmlns:p14="http://schemas.microsoft.com/office/powerpoint/2010/main" val="3733068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4D73-6C39-4900-A5ED-F5B230C314F3}"/>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103A7E32-D606-4783-A5CB-08F5C7A369B3}"/>
              </a:ext>
            </a:extLst>
          </p:cNvPr>
          <p:cNvSpPr>
            <a:spLocks noGrp="1"/>
          </p:cNvSpPr>
          <p:nvPr>
            <p:ph sz="quarter" idx="14"/>
          </p:nvPr>
        </p:nvSpPr>
        <p:spPr>
          <a:xfrm>
            <a:off x="457200" y="1555200"/>
            <a:ext cx="8229600" cy="787950"/>
          </a:xfrm>
        </p:spPr>
        <p:txBody>
          <a:bodyPr/>
          <a:lstStyle/>
          <a:p>
            <a:pPr marL="432" indent="0">
              <a:buNone/>
            </a:pPr>
            <a:r>
              <a:rPr lang="en-IN" sz="2400" dirty="0"/>
              <a:t>Identify the place value for each of the digits in the following number:</a:t>
            </a:r>
          </a:p>
        </p:txBody>
      </p:sp>
      <p:sp>
        <p:nvSpPr>
          <p:cNvPr id="3" name="Content Placeholder 2">
            <a:extLst>
              <a:ext uri="{FF2B5EF4-FFF2-40B4-BE49-F238E27FC236}">
                <a16:creationId xmlns:a16="http://schemas.microsoft.com/office/drawing/2014/main" id="{56CF2FA2-E92F-46FA-85E7-D28E81FC98DB}"/>
              </a:ext>
            </a:extLst>
          </p:cNvPr>
          <p:cNvSpPr>
            <a:spLocks noGrp="1"/>
          </p:cNvSpPr>
          <p:nvPr>
            <p:ph sz="quarter" idx="16"/>
          </p:nvPr>
        </p:nvSpPr>
        <p:spPr>
          <a:xfrm>
            <a:off x="457200" y="2541799"/>
            <a:ext cx="8229600" cy="414000"/>
          </a:xfrm>
        </p:spPr>
        <p:txBody>
          <a:bodyPr/>
          <a:lstStyle/>
          <a:p>
            <a:pPr marL="432" indent="0" algn="ctr">
              <a:buNone/>
            </a:pPr>
            <a:r>
              <a:rPr lang="en-IN" sz="2400" dirty="0"/>
              <a:t>15.24 g</a:t>
            </a:r>
            <a:r>
              <a:rPr lang="en-IN" sz="100" dirty="0"/>
              <a:t>rams</a:t>
            </a:r>
          </a:p>
        </p:txBody>
      </p:sp>
      <p:graphicFrame>
        <p:nvGraphicFramePr>
          <p:cNvPr id="13" name="Table 13">
            <a:extLst>
              <a:ext uri="{FF2B5EF4-FFF2-40B4-BE49-F238E27FC236}">
                <a16:creationId xmlns:a16="http://schemas.microsoft.com/office/drawing/2014/main" id="{D9484E01-5BFC-416D-90AE-73CBE769080E}"/>
              </a:ext>
            </a:extLst>
          </p:cNvPr>
          <p:cNvGraphicFramePr>
            <a:graphicFrameLocks noGrp="1"/>
          </p:cNvGraphicFramePr>
          <p:nvPr>
            <p:ph sz="quarter" idx="15"/>
            <p:extLst/>
          </p:nvPr>
        </p:nvGraphicFramePr>
        <p:xfrm>
          <a:off x="2212258" y="3246650"/>
          <a:ext cx="5132440" cy="1854200"/>
        </p:xfrm>
        <a:graphic>
          <a:graphicData uri="http://schemas.openxmlformats.org/drawingml/2006/table">
            <a:tbl>
              <a:tblPr firstRow="1" bandRow="1">
                <a:tableStyleId>{2D5ABB26-0587-4C30-8999-92F81FD0307C}</a:tableStyleId>
              </a:tblPr>
              <a:tblGrid>
                <a:gridCol w="2566220">
                  <a:extLst>
                    <a:ext uri="{9D8B030D-6E8A-4147-A177-3AD203B41FA5}">
                      <a16:colId xmlns:a16="http://schemas.microsoft.com/office/drawing/2014/main" val="1570800255"/>
                    </a:ext>
                  </a:extLst>
                </a:gridCol>
                <a:gridCol w="2566220">
                  <a:extLst>
                    <a:ext uri="{9D8B030D-6E8A-4147-A177-3AD203B41FA5}">
                      <a16:colId xmlns:a16="http://schemas.microsoft.com/office/drawing/2014/main" val="599129742"/>
                    </a:ext>
                  </a:extLst>
                </a:gridCol>
              </a:tblGrid>
              <a:tr h="370840">
                <a:tc>
                  <a:txBody>
                    <a:bodyPr/>
                    <a:lstStyle/>
                    <a:p>
                      <a:r>
                        <a:rPr lang="en-US" sz="1800" b="1" dirty="0"/>
                        <a:t>Digit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Place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36642"/>
                  </a:ext>
                </a:extLst>
              </a:tr>
              <a:tr h="370840">
                <a:tc>
                  <a:txBody>
                    <a:bodyPr/>
                    <a:lstStyle/>
                    <a:p>
                      <a:r>
                        <a:rPr lang="en-US" sz="1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tens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28402"/>
                  </a:ext>
                </a:extLst>
              </a:tr>
              <a:tr h="370840">
                <a:tc>
                  <a:txBody>
                    <a:bodyPr/>
                    <a:lstStyle/>
                    <a:p>
                      <a:r>
                        <a:rPr lang="en-US" sz="18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ones</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4734"/>
                  </a:ext>
                </a:extLst>
              </a:tr>
              <a:tr h="370840">
                <a:tc>
                  <a:txBody>
                    <a:bodyPr/>
                    <a:lstStyle/>
                    <a:p>
                      <a:r>
                        <a:rPr lang="en-US" sz="1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tenths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401121"/>
                  </a:ext>
                </a:extLst>
              </a:tr>
              <a:tr h="370840">
                <a:tc>
                  <a:txBody>
                    <a:bodyPr/>
                    <a:lstStyle/>
                    <a:p>
                      <a:r>
                        <a:rPr lang="en-US" sz="1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hundredths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707411"/>
                  </a:ext>
                </a:extLst>
              </a:tr>
            </a:tbl>
          </a:graphicData>
        </a:graphic>
      </p:graphicFrame>
    </p:spTree>
    <p:extLst>
      <p:ext uri="{BB962C8B-B14F-4D97-AF65-F5344CB8AC3E}">
        <p14:creationId xmlns:p14="http://schemas.microsoft.com/office/powerpoint/2010/main" val="3337758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3E9E8-B374-4D18-BB20-65F6C5EC79F9}"/>
              </a:ext>
            </a:extLst>
          </p:cNvPr>
          <p:cNvSpPr>
            <a:spLocks noGrp="1"/>
          </p:cNvSpPr>
          <p:nvPr>
            <p:ph type="title"/>
          </p:nvPr>
        </p:nvSpPr>
        <p:spPr/>
        <p:txBody>
          <a:bodyPr/>
          <a:lstStyle/>
          <a:p>
            <a:r>
              <a:rPr lang="en-IN" dirty="0"/>
              <a:t>Positive and Negative Numbers</a:t>
            </a:r>
          </a:p>
        </p:txBody>
      </p:sp>
      <p:pic>
        <p:nvPicPr>
          <p:cNvPr id="13" name="Content Placeholder 12" descr="Key math skill, using positive and negative numbers in calculations.">
            <a:extLst>
              <a:ext uri="{FF2B5EF4-FFF2-40B4-BE49-F238E27FC236}">
                <a16:creationId xmlns:a16="http://schemas.microsoft.com/office/drawing/2014/main" id="{6918D34A-14A3-492A-89ED-8F177C2A1845}"/>
              </a:ext>
            </a:extLst>
          </p:cNvPr>
          <p:cNvPicPr>
            <a:picLocks noGrp="1" noChangeAspect="1"/>
          </p:cNvPicPr>
          <p:nvPr>
            <p:ph sz="quarter" idx="16"/>
          </p:nvPr>
        </p:nvPicPr>
        <p:blipFill>
          <a:blip r:embed="rId3"/>
          <a:stretch>
            <a:fillRect/>
          </a:stretch>
        </p:blipFill>
        <p:spPr>
          <a:xfrm>
            <a:off x="468313" y="1663383"/>
            <a:ext cx="2895851" cy="896190"/>
          </a:xfrm>
          <a:prstGeom prst="rect">
            <a:avLst/>
          </a:prstGeom>
        </p:spPr>
      </p:pic>
      <p:sp>
        <p:nvSpPr>
          <p:cNvPr id="4" name="Content Placeholder 3">
            <a:extLst>
              <a:ext uri="{FF2B5EF4-FFF2-40B4-BE49-F238E27FC236}">
                <a16:creationId xmlns:a16="http://schemas.microsoft.com/office/drawing/2014/main" id="{01B47B27-F88A-4606-9158-514C82C63656}"/>
              </a:ext>
            </a:extLst>
          </p:cNvPr>
          <p:cNvSpPr>
            <a:spLocks noGrp="1"/>
          </p:cNvSpPr>
          <p:nvPr>
            <p:ph sz="quarter" idx="14"/>
          </p:nvPr>
        </p:nvSpPr>
        <p:spPr>
          <a:xfrm>
            <a:off x="454672" y="2727239"/>
            <a:ext cx="8442440" cy="2270120"/>
          </a:xfrm>
        </p:spPr>
        <p:txBody>
          <a:bodyPr/>
          <a:lstStyle/>
          <a:p>
            <a:pPr marL="432" indent="0">
              <a:buNone/>
            </a:pPr>
            <a:r>
              <a:rPr lang="en-IN" sz="2400" dirty="0"/>
              <a:t>A </a:t>
            </a:r>
            <a:r>
              <a:rPr lang="en-IN" sz="2400" b="1" dirty="0"/>
              <a:t>positive number </a:t>
            </a:r>
            <a:r>
              <a:rPr lang="en-IN" sz="2400" dirty="0"/>
              <a:t>is any number that is greater than zero and has a positive sign </a:t>
            </a:r>
            <a:r>
              <a:rPr lang="en-IN" sz="2400" b="1" dirty="0"/>
              <a:t>(+)</a:t>
            </a:r>
            <a:r>
              <a:rPr lang="en-IN" sz="2400" dirty="0"/>
              <a:t>. Often the positive sign is understood and not written in front of the number.</a:t>
            </a:r>
          </a:p>
          <a:p>
            <a:pPr marL="255600" indent="0">
              <a:buNone/>
            </a:pPr>
            <a:r>
              <a:rPr lang="en-IN" sz="2400" dirty="0"/>
              <a:t>For example: +8 is also written as 8.</a:t>
            </a:r>
          </a:p>
          <a:p>
            <a:pPr marL="432" indent="0">
              <a:buNone/>
            </a:pPr>
            <a:r>
              <a:rPr lang="en-IN" sz="2400" dirty="0"/>
              <a:t>A </a:t>
            </a:r>
            <a:r>
              <a:rPr lang="en-IN" sz="2400" b="1" dirty="0"/>
              <a:t>negative number </a:t>
            </a:r>
            <a:r>
              <a:rPr lang="en-IN" sz="2400" dirty="0"/>
              <a:t>is any number that is less than zero and</a:t>
            </a:r>
          </a:p>
        </p:txBody>
      </p:sp>
      <p:sp>
        <p:nvSpPr>
          <p:cNvPr id="5" name="Content Placeholder 4">
            <a:extLst>
              <a:ext uri="{FF2B5EF4-FFF2-40B4-BE49-F238E27FC236}">
                <a16:creationId xmlns:a16="http://schemas.microsoft.com/office/drawing/2014/main" id="{E15BB80B-97DF-4D46-A624-47C1EE288147}"/>
              </a:ext>
            </a:extLst>
          </p:cNvPr>
          <p:cNvSpPr>
            <a:spLocks noGrp="1"/>
          </p:cNvSpPr>
          <p:nvPr>
            <p:ph sz="quarter" idx="15"/>
          </p:nvPr>
        </p:nvSpPr>
        <p:spPr>
          <a:xfrm>
            <a:off x="454672" y="5068070"/>
            <a:ext cx="4117328" cy="414000"/>
          </a:xfrm>
          <a:noFill/>
          <a:ln>
            <a:noFill/>
          </a:ln>
        </p:spPr>
        <p:txBody>
          <a:bodyPr lIns="0" tIns="0" rIns="0" bIns="0" anchor="t" anchorCtr="0"/>
          <a:lstStyle/>
          <a:p>
            <a:pPr marL="432" indent="0">
              <a:buNone/>
            </a:pPr>
            <a:r>
              <a:rPr lang="en-IN" sz="2400" dirty="0"/>
              <a:t>is written with a negative sign</a:t>
            </a:r>
          </a:p>
        </p:txBody>
      </p:sp>
      <p:graphicFrame>
        <p:nvGraphicFramePr>
          <p:cNvPr id="14" name="Object 13" descr="minus">
            <a:extLst>
              <a:ext uri="{FF2B5EF4-FFF2-40B4-BE49-F238E27FC236}">
                <a16:creationId xmlns:a16="http://schemas.microsoft.com/office/drawing/2014/main" id="{1B15DA22-428C-4BD6-985D-CC9378B63DFA}"/>
              </a:ext>
            </a:extLst>
          </p:cNvPr>
          <p:cNvGraphicFramePr>
            <a:graphicFrameLocks noChangeAspect="1"/>
          </p:cNvGraphicFramePr>
          <p:nvPr>
            <p:extLst/>
          </p:nvPr>
        </p:nvGraphicFramePr>
        <p:xfrm>
          <a:off x="4660488" y="5114135"/>
          <a:ext cx="469900" cy="342900"/>
        </p:xfrm>
        <a:graphic>
          <a:graphicData uri="http://schemas.openxmlformats.org/presentationml/2006/ole">
            <mc:AlternateContent xmlns:mc="http://schemas.openxmlformats.org/markup-compatibility/2006">
              <mc:Choice xmlns:v="urn:schemas-microsoft-com:vml" Requires="v">
                <p:oleObj spid="_x0000_s1026" name="Equation" r:id="rId4" imgW="469800" imgH="342720" progId="Equation.DSMT4">
                  <p:embed/>
                </p:oleObj>
              </mc:Choice>
              <mc:Fallback>
                <p:oleObj name="Equation" r:id="rId4" imgW="469800" imgH="342720" progId="Equation.DSMT4">
                  <p:embed/>
                  <p:pic>
                    <p:nvPicPr>
                      <p:cNvPr id="14" name="Object 13" descr="minus">
                        <a:extLst>
                          <a:ext uri="{FF2B5EF4-FFF2-40B4-BE49-F238E27FC236}">
                            <a16:creationId xmlns:a16="http://schemas.microsoft.com/office/drawing/2014/main" id="{1B15DA22-428C-4BD6-985D-CC9378B63DFA}"/>
                          </a:ext>
                        </a:extLst>
                      </p:cNvPr>
                      <p:cNvPicPr/>
                      <p:nvPr/>
                    </p:nvPicPr>
                    <p:blipFill>
                      <a:blip r:embed="rId5"/>
                      <a:stretch>
                        <a:fillRect/>
                      </a:stretch>
                    </p:blipFill>
                    <p:spPr>
                      <a:xfrm>
                        <a:off x="4660488" y="5114135"/>
                        <a:ext cx="469900" cy="3429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04C0000-F21A-49ED-878B-A772790A5001}"/>
              </a:ext>
            </a:extLst>
          </p:cNvPr>
          <p:cNvSpPr>
            <a:spLocks noGrp="1"/>
          </p:cNvSpPr>
          <p:nvPr>
            <p:ph sz="quarter" idx="17"/>
          </p:nvPr>
        </p:nvSpPr>
        <p:spPr>
          <a:xfrm>
            <a:off x="717699" y="5563669"/>
            <a:ext cx="1920926" cy="414000"/>
          </a:xfrm>
          <a:noFill/>
          <a:ln>
            <a:noFill/>
          </a:ln>
        </p:spPr>
        <p:txBody>
          <a:bodyPr lIns="0" tIns="0" rIns="0" bIns="0" anchor="t" anchorCtr="0"/>
          <a:lstStyle/>
          <a:p>
            <a:pPr marL="432" indent="0">
              <a:buNone/>
            </a:pPr>
            <a:r>
              <a:rPr lang="en-IN" sz="2400" dirty="0"/>
              <a:t>For example:</a:t>
            </a:r>
          </a:p>
        </p:txBody>
      </p:sp>
      <p:graphicFrame>
        <p:nvGraphicFramePr>
          <p:cNvPr id="15" name="Object 14" descr="negative 8.">
            <a:extLst>
              <a:ext uri="{FF2B5EF4-FFF2-40B4-BE49-F238E27FC236}">
                <a16:creationId xmlns:a16="http://schemas.microsoft.com/office/drawing/2014/main" id="{58E4301F-07E8-4F8B-94E4-DCFEC8466254}"/>
              </a:ext>
            </a:extLst>
          </p:cNvPr>
          <p:cNvGraphicFramePr>
            <a:graphicFrameLocks noChangeAspect="1"/>
          </p:cNvGraphicFramePr>
          <p:nvPr>
            <p:extLst/>
          </p:nvPr>
        </p:nvGraphicFramePr>
        <p:xfrm>
          <a:off x="2714773" y="5614123"/>
          <a:ext cx="482600" cy="355600"/>
        </p:xfrm>
        <a:graphic>
          <a:graphicData uri="http://schemas.openxmlformats.org/presentationml/2006/ole">
            <mc:AlternateContent xmlns:mc="http://schemas.openxmlformats.org/markup-compatibility/2006">
              <mc:Choice xmlns:v="urn:schemas-microsoft-com:vml" Requires="v">
                <p:oleObj spid="_x0000_s1027" name="Equation" r:id="rId6" imgW="482400" imgH="355320" progId="Equation.DSMT4">
                  <p:embed/>
                </p:oleObj>
              </mc:Choice>
              <mc:Fallback>
                <p:oleObj name="Equation" r:id="rId6" imgW="482400" imgH="355320" progId="Equation.DSMT4">
                  <p:embed/>
                  <p:pic>
                    <p:nvPicPr>
                      <p:cNvPr id="15" name="Object 14" descr="negative 8.">
                        <a:extLst>
                          <a:ext uri="{FF2B5EF4-FFF2-40B4-BE49-F238E27FC236}">
                            <a16:creationId xmlns:a16="http://schemas.microsoft.com/office/drawing/2014/main" id="{58E4301F-07E8-4F8B-94E4-DCFEC8466254}"/>
                          </a:ext>
                        </a:extLst>
                      </p:cNvPr>
                      <p:cNvPicPr/>
                      <p:nvPr/>
                    </p:nvPicPr>
                    <p:blipFill>
                      <a:blip r:embed="rId7"/>
                      <a:stretch>
                        <a:fillRect/>
                      </a:stretch>
                    </p:blipFill>
                    <p:spPr>
                      <a:xfrm>
                        <a:off x="2714773" y="5614123"/>
                        <a:ext cx="482600" cy="355600"/>
                      </a:xfrm>
                      <a:prstGeom prst="rect">
                        <a:avLst/>
                      </a:prstGeom>
                    </p:spPr>
                  </p:pic>
                </p:oleObj>
              </mc:Fallback>
            </mc:AlternateContent>
          </a:graphicData>
        </a:graphic>
      </p:graphicFrame>
    </p:spTree>
    <p:extLst>
      <p:ext uri="{BB962C8B-B14F-4D97-AF65-F5344CB8AC3E}">
        <p14:creationId xmlns:p14="http://schemas.microsoft.com/office/powerpoint/2010/main" val="2155141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7902-0D4A-470F-9E9D-70F457010608}"/>
              </a:ext>
            </a:extLst>
          </p:cNvPr>
          <p:cNvSpPr>
            <a:spLocks noGrp="1"/>
          </p:cNvSpPr>
          <p:nvPr>
            <p:ph type="title"/>
          </p:nvPr>
        </p:nvSpPr>
        <p:spPr>
          <a:xfrm>
            <a:off x="457199" y="215371"/>
            <a:ext cx="8480323" cy="1097279"/>
          </a:xfrm>
        </p:spPr>
        <p:txBody>
          <a:bodyPr/>
          <a:lstStyle/>
          <a:p>
            <a:r>
              <a:rPr lang="en-IN" sz="3200" dirty="0"/>
              <a:t>Multiplication with (+) and </a:t>
            </a:r>
            <a:r>
              <a:rPr lang="en-IN" sz="100" dirty="0"/>
              <a:t>minus</a:t>
            </a:r>
            <a:r>
              <a:rPr lang="en-IN" sz="3200" dirty="0"/>
              <a:t>     Numbers </a:t>
            </a:r>
            <a:r>
              <a:rPr lang="en-IN" sz="2000" b="0" dirty="0"/>
              <a:t>(1 of 2)</a:t>
            </a:r>
          </a:p>
        </p:txBody>
      </p:sp>
      <p:graphicFrame>
        <p:nvGraphicFramePr>
          <p:cNvPr id="13" name="Object 12">
            <a:extLst>
              <a:ext uri="{FF2B5EF4-FFF2-40B4-BE49-F238E27FC236}">
                <a16:creationId xmlns:a16="http://schemas.microsoft.com/office/drawing/2014/main" id="{08CAD4B0-C5D1-47F6-8700-A7022FEE8EA5}"/>
              </a:ext>
              <a:ext uri="{C183D7F6-B498-43B3-948B-1728B52AA6E4}">
                <adec:decorative xmlns:adec="http://schemas.microsoft.com/office/drawing/2017/decorative" val="1"/>
              </a:ext>
            </a:extLst>
          </p:cNvPr>
          <p:cNvGraphicFramePr>
            <a:graphicFrameLocks noChangeAspect="1"/>
          </p:cNvGraphicFramePr>
          <p:nvPr>
            <p:extLst/>
          </p:nvPr>
        </p:nvGraphicFramePr>
        <p:xfrm>
          <a:off x="5530850" y="880850"/>
          <a:ext cx="546100" cy="431800"/>
        </p:xfrm>
        <a:graphic>
          <a:graphicData uri="http://schemas.openxmlformats.org/presentationml/2006/ole">
            <mc:AlternateContent xmlns:mc="http://schemas.openxmlformats.org/markup-compatibility/2006">
              <mc:Choice xmlns:v="urn:schemas-microsoft-com:vml" Requires="v">
                <p:oleObj spid="_x0000_s2050" name="Equation" r:id="rId3" imgW="545760" imgH="431640" progId="Equation.DSMT4">
                  <p:embed/>
                </p:oleObj>
              </mc:Choice>
              <mc:Fallback>
                <p:oleObj name="Equation" r:id="rId3" imgW="545760" imgH="431640" progId="Equation.DSMT4">
                  <p:embed/>
                  <p:pic>
                    <p:nvPicPr>
                      <p:cNvPr id="13" name="Object 12">
                        <a:extLst>
                          <a:ext uri="{FF2B5EF4-FFF2-40B4-BE49-F238E27FC236}">
                            <a16:creationId xmlns:a16="http://schemas.microsoft.com/office/drawing/2014/main" id="{08CAD4B0-C5D1-47F6-8700-A7022FEE8EA5}"/>
                          </a:ext>
                          <a:ext uri="{C183D7F6-B498-43B3-948B-1728B52AA6E4}">
                            <adec:decorative xmlns:adec="http://schemas.microsoft.com/office/drawing/2017/decorative" val="1"/>
                          </a:ext>
                        </a:extLst>
                      </p:cNvPr>
                      <p:cNvPicPr/>
                      <p:nvPr/>
                    </p:nvPicPr>
                    <p:blipFill>
                      <a:blip r:embed="rId4"/>
                      <a:stretch>
                        <a:fillRect/>
                      </a:stretch>
                    </p:blipFill>
                    <p:spPr>
                      <a:xfrm>
                        <a:off x="5530850" y="880850"/>
                        <a:ext cx="546100" cy="4318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9F2957D4-B12A-460C-A625-C29B96723271}"/>
              </a:ext>
            </a:extLst>
          </p:cNvPr>
          <p:cNvSpPr>
            <a:spLocks noGrp="1"/>
          </p:cNvSpPr>
          <p:nvPr>
            <p:ph sz="quarter" idx="16"/>
          </p:nvPr>
        </p:nvSpPr>
        <p:spPr>
          <a:xfrm>
            <a:off x="457200" y="1555749"/>
            <a:ext cx="8229600" cy="836900"/>
          </a:xfrm>
        </p:spPr>
        <p:txBody>
          <a:bodyPr/>
          <a:lstStyle/>
          <a:p>
            <a:pPr marL="432" indent="0">
              <a:buNone/>
            </a:pPr>
            <a:r>
              <a:rPr lang="en-IN" sz="2400" dirty="0"/>
              <a:t>When two positive numbers or two negative numbers are multiplied, the answer is positive.</a:t>
            </a:r>
          </a:p>
        </p:txBody>
      </p:sp>
      <p:graphicFrame>
        <p:nvGraphicFramePr>
          <p:cNvPr id="14" name="Object 13" descr="1st,2 times 3 = positive 6. &#10;2nd, Left parenthesis negative 2 right parenthesis times left parenthesis negative 3 right parenthesis = positive 6">
            <a:extLst>
              <a:ext uri="{FF2B5EF4-FFF2-40B4-BE49-F238E27FC236}">
                <a16:creationId xmlns:a16="http://schemas.microsoft.com/office/drawing/2014/main" id="{9B3872B3-A13C-4EA4-9D0F-78F4F07C054F}"/>
              </a:ext>
            </a:extLst>
          </p:cNvPr>
          <p:cNvGraphicFramePr>
            <a:graphicFrameLocks noChangeAspect="1"/>
          </p:cNvGraphicFramePr>
          <p:nvPr>
            <p:extLst/>
          </p:nvPr>
        </p:nvGraphicFramePr>
        <p:xfrm>
          <a:off x="3314700" y="2709863"/>
          <a:ext cx="2514600" cy="863600"/>
        </p:xfrm>
        <a:graphic>
          <a:graphicData uri="http://schemas.openxmlformats.org/presentationml/2006/ole">
            <mc:AlternateContent xmlns:mc="http://schemas.openxmlformats.org/markup-compatibility/2006">
              <mc:Choice xmlns:v="urn:schemas-microsoft-com:vml" Requires="v">
                <p:oleObj spid="_x0000_s2051" name="Equation" r:id="rId5" imgW="2514600" imgH="863280" progId="Equation.DSMT4">
                  <p:embed/>
                </p:oleObj>
              </mc:Choice>
              <mc:Fallback>
                <p:oleObj name="Equation" r:id="rId5" imgW="2514600" imgH="863280" progId="Equation.DSMT4">
                  <p:embed/>
                  <p:pic>
                    <p:nvPicPr>
                      <p:cNvPr id="14" name="Object 13" descr="1st,2 times 3 = positive 6. &#10;2nd, Left parenthesis negative 2 right parenthesis times left parenthesis negative 3 right parenthesis = positive 6">
                        <a:extLst>
                          <a:ext uri="{FF2B5EF4-FFF2-40B4-BE49-F238E27FC236}">
                            <a16:creationId xmlns:a16="http://schemas.microsoft.com/office/drawing/2014/main" id="{9B3872B3-A13C-4EA4-9D0F-78F4F07C054F}"/>
                          </a:ext>
                        </a:extLst>
                      </p:cNvPr>
                      <p:cNvPicPr/>
                      <p:nvPr/>
                    </p:nvPicPr>
                    <p:blipFill>
                      <a:blip r:embed="rId6"/>
                      <a:stretch>
                        <a:fillRect/>
                      </a:stretch>
                    </p:blipFill>
                    <p:spPr>
                      <a:xfrm>
                        <a:off x="3314700" y="2709863"/>
                        <a:ext cx="2514600" cy="863600"/>
                      </a:xfrm>
                      <a:prstGeom prst="rect">
                        <a:avLst/>
                      </a:prstGeom>
                    </p:spPr>
                  </p:pic>
                </p:oleObj>
              </mc:Fallback>
            </mc:AlternateContent>
          </a:graphicData>
        </a:graphic>
      </p:graphicFrame>
    </p:spTree>
    <p:extLst>
      <p:ext uri="{BB962C8B-B14F-4D97-AF65-F5344CB8AC3E}">
        <p14:creationId xmlns:p14="http://schemas.microsoft.com/office/powerpoint/2010/main" val="1771801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7902-0D4A-470F-9E9D-70F457010608}"/>
              </a:ext>
            </a:extLst>
          </p:cNvPr>
          <p:cNvSpPr>
            <a:spLocks noGrp="1"/>
          </p:cNvSpPr>
          <p:nvPr>
            <p:ph type="title"/>
          </p:nvPr>
        </p:nvSpPr>
        <p:spPr>
          <a:xfrm>
            <a:off x="457199" y="215371"/>
            <a:ext cx="8480323" cy="1097279"/>
          </a:xfrm>
        </p:spPr>
        <p:txBody>
          <a:bodyPr/>
          <a:lstStyle/>
          <a:p>
            <a:r>
              <a:rPr lang="en-IN" sz="3200" dirty="0"/>
              <a:t>Multiplication with (+) and </a:t>
            </a:r>
            <a:r>
              <a:rPr lang="en-IN" sz="100" dirty="0"/>
              <a:t>minus</a:t>
            </a:r>
            <a:r>
              <a:rPr lang="en-IN" sz="3200" dirty="0"/>
              <a:t>     Numbers </a:t>
            </a:r>
            <a:r>
              <a:rPr lang="en-IN" sz="2000" b="0" dirty="0"/>
              <a:t>(2 of 2)</a:t>
            </a:r>
          </a:p>
        </p:txBody>
      </p:sp>
      <p:graphicFrame>
        <p:nvGraphicFramePr>
          <p:cNvPr id="6" name="Object 5">
            <a:extLst>
              <a:ext uri="{FF2B5EF4-FFF2-40B4-BE49-F238E27FC236}">
                <a16:creationId xmlns:a16="http://schemas.microsoft.com/office/drawing/2014/main" id="{8BD8679A-5BAC-46FF-9C79-21541147CA68}"/>
              </a:ext>
              <a:ext uri="{C183D7F6-B498-43B3-948B-1728B52AA6E4}">
                <adec:decorative xmlns:adec="http://schemas.microsoft.com/office/drawing/2017/decorative" val="1"/>
              </a:ext>
            </a:extLst>
          </p:cNvPr>
          <p:cNvGraphicFramePr>
            <a:graphicFrameLocks noChangeAspect="1"/>
          </p:cNvGraphicFramePr>
          <p:nvPr>
            <p:extLst/>
          </p:nvPr>
        </p:nvGraphicFramePr>
        <p:xfrm>
          <a:off x="5568191" y="868150"/>
          <a:ext cx="546100" cy="431800"/>
        </p:xfrm>
        <a:graphic>
          <a:graphicData uri="http://schemas.openxmlformats.org/presentationml/2006/ole">
            <mc:AlternateContent xmlns:mc="http://schemas.openxmlformats.org/markup-compatibility/2006">
              <mc:Choice xmlns:v="urn:schemas-microsoft-com:vml" Requires="v">
                <p:oleObj spid="_x0000_s3074" name="Equation" r:id="rId3" imgW="545760" imgH="431640" progId="Equation.DSMT4">
                  <p:embed/>
                </p:oleObj>
              </mc:Choice>
              <mc:Fallback>
                <p:oleObj name="Equation" r:id="rId3" imgW="545760" imgH="431640" progId="Equation.DSMT4">
                  <p:embed/>
                  <p:pic>
                    <p:nvPicPr>
                      <p:cNvPr id="6" name="Object 5">
                        <a:extLst>
                          <a:ext uri="{FF2B5EF4-FFF2-40B4-BE49-F238E27FC236}">
                            <a16:creationId xmlns:a16="http://schemas.microsoft.com/office/drawing/2014/main" id="{8BD8679A-5BAC-46FF-9C79-21541147CA68}"/>
                          </a:ext>
                          <a:ext uri="{C183D7F6-B498-43B3-948B-1728B52AA6E4}">
                            <adec:decorative xmlns:adec="http://schemas.microsoft.com/office/drawing/2017/decorative" val="1"/>
                          </a:ext>
                        </a:extLst>
                      </p:cNvPr>
                      <p:cNvPicPr/>
                      <p:nvPr/>
                    </p:nvPicPr>
                    <p:blipFill>
                      <a:blip r:embed="rId4"/>
                      <a:stretch>
                        <a:fillRect/>
                      </a:stretch>
                    </p:blipFill>
                    <p:spPr>
                      <a:xfrm>
                        <a:off x="5568191" y="868150"/>
                        <a:ext cx="546100" cy="4318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9F2957D4-B12A-460C-A625-C29B96723271}"/>
              </a:ext>
            </a:extLst>
          </p:cNvPr>
          <p:cNvSpPr>
            <a:spLocks noGrp="1"/>
          </p:cNvSpPr>
          <p:nvPr>
            <p:ph sz="quarter" idx="16"/>
          </p:nvPr>
        </p:nvSpPr>
        <p:spPr>
          <a:xfrm>
            <a:off x="457200" y="1555749"/>
            <a:ext cx="8229600" cy="836900"/>
          </a:xfrm>
        </p:spPr>
        <p:txBody>
          <a:bodyPr/>
          <a:lstStyle/>
          <a:p>
            <a:pPr marL="432" indent="0">
              <a:buNone/>
            </a:pPr>
            <a:r>
              <a:rPr lang="en-IN" sz="2400" dirty="0"/>
              <a:t>When a positive number and a negative number are multiplied, the answer is negative.</a:t>
            </a:r>
          </a:p>
        </p:txBody>
      </p:sp>
      <p:graphicFrame>
        <p:nvGraphicFramePr>
          <p:cNvPr id="14" name="Object 13" descr="1st, 2 times left parenthesis negative 3 right parenthesis = negative 6.&#10;2nd, left parenthesis negative 2 right parenthesis times 3 = negative 6.">
            <a:extLst>
              <a:ext uri="{FF2B5EF4-FFF2-40B4-BE49-F238E27FC236}">
                <a16:creationId xmlns:a16="http://schemas.microsoft.com/office/drawing/2014/main" id="{9B3872B3-A13C-4EA4-9D0F-78F4F07C054F}"/>
              </a:ext>
            </a:extLst>
          </p:cNvPr>
          <p:cNvGraphicFramePr>
            <a:graphicFrameLocks noChangeAspect="1"/>
          </p:cNvGraphicFramePr>
          <p:nvPr>
            <p:extLst/>
          </p:nvPr>
        </p:nvGraphicFramePr>
        <p:xfrm>
          <a:off x="3517900" y="2697163"/>
          <a:ext cx="2108200" cy="889000"/>
        </p:xfrm>
        <a:graphic>
          <a:graphicData uri="http://schemas.openxmlformats.org/presentationml/2006/ole">
            <mc:AlternateContent xmlns:mc="http://schemas.openxmlformats.org/markup-compatibility/2006">
              <mc:Choice xmlns:v="urn:schemas-microsoft-com:vml" Requires="v">
                <p:oleObj spid="_x0000_s3075" name="Equation" r:id="rId5" imgW="2108160" imgH="888840" progId="Equation.DSMT4">
                  <p:embed/>
                </p:oleObj>
              </mc:Choice>
              <mc:Fallback>
                <p:oleObj name="Equation" r:id="rId5" imgW="2108160" imgH="888840" progId="Equation.DSMT4">
                  <p:embed/>
                  <p:pic>
                    <p:nvPicPr>
                      <p:cNvPr id="14" name="Object 13" descr="1st, 2 times left parenthesis negative 3 right parenthesis = negative 6.&#10;2nd, left parenthesis negative 2 right parenthesis times 3 = negative 6.">
                        <a:extLst>
                          <a:ext uri="{FF2B5EF4-FFF2-40B4-BE49-F238E27FC236}">
                            <a16:creationId xmlns:a16="http://schemas.microsoft.com/office/drawing/2014/main" id="{9B3872B3-A13C-4EA4-9D0F-78F4F07C054F}"/>
                          </a:ext>
                        </a:extLst>
                      </p:cNvPr>
                      <p:cNvPicPr/>
                      <p:nvPr/>
                    </p:nvPicPr>
                    <p:blipFill>
                      <a:blip r:embed="rId6"/>
                      <a:stretch>
                        <a:fillRect/>
                      </a:stretch>
                    </p:blipFill>
                    <p:spPr>
                      <a:xfrm>
                        <a:off x="3517900" y="2697163"/>
                        <a:ext cx="2108200" cy="889000"/>
                      </a:xfrm>
                      <a:prstGeom prst="rect">
                        <a:avLst/>
                      </a:prstGeom>
                    </p:spPr>
                  </p:pic>
                </p:oleObj>
              </mc:Fallback>
            </mc:AlternateContent>
          </a:graphicData>
        </a:graphic>
      </p:graphicFrame>
    </p:spTree>
    <p:extLst>
      <p:ext uri="{BB962C8B-B14F-4D97-AF65-F5344CB8AC3E}">
        <p14:creationId xmlns:p14="http://schemas.microsoft.com/office/powerpoint/2010/main" val="1253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7902-0D4A-470F-9E9D-70F457010608}"/>
              </a:ext>
            </a:extLst>
          </p:cNvPr>
          <p:cNvSpPr>
            <a:spLocks noGrp="1"/>
          </p:cNvSpPr>
          <p:nvPr>
            <p:ph type="title"/>
          </p:nvPr>
        </p:nvSpPr>
        <p:spPr>
          <a:xfrm>
            <a:off x="457199" y="215371"/>
            <a:ext cx="8362336" cy="1097279"/>
          </a:xfrm>
        </p:spPr>
        <p:txBody>
          <a:bodyPr/>
          <a:lstStyle/>
          <a:p>
            <a:r>
              <a:rPr lang="en-IN" dirty="0"/>
              <a:t>Division with (+) and </a:t>
            </a:r>
            <a:r>
              <a:rPr lang="en-IN" sz="800" dirty="0"/>
              <a:t>minus</a:t>
            </a:r>
            <a:r>
              <a:rPr lang="en-IN" dirty="0"/>
              <a:t>   Numbers </a:t>
            </a:r>
            <a:r>
              <a:rPr lang="en-IN" sz="2000" b="0" dirty="0"/>
              <a:t>(1 of 2)</a:t>
            </a:r>
          </a:p>
        </p:txBody>
      </p:sp>
      <p:graphicFrame>
        <p:nvGraphicFramePr>
          <p:cNvPr id="13" name="Object 12">
            <a:extLst>
              <a:ext uri="{FF2B5EF4-FFF2-40B4-BE49-F238E27FC236}">
                <a16:creationId xmlns:a16="http://schemas.microsoft.com/office/drawing/2014/main" id="{08CAD4B0-C5D1-47F6-8700-A7022FEE8EA5}"/>
              </a:ext>
              <a:ext uri="{C183D7F6-B498-43B3-948B-1728B52AA6E4}">
                <adec:decorative xmlns:adec="http://schemas.microsoft.com/office/drawing/2017/decorative" val="1"/>
              </a:ext>
            </a:extLst>
          </p:cNvPr>
          <p:cNvGraphicFramePr>
            <a:graphicFrameLocks noChangeAspect="1"/>
          </p:cNvGraphicFramePr>
          <p:nvPr>
            <p:extLst/>
          </p:nvPr>
        </p:nvGraphicFramePr>
        <p:xfrm>
          <a:off x="5041900" y="843934"/>
          <a:ext cx="596900" cy="482600"/>
        </p:xfrm>
        <a:graphic>
          <a:graphicData uri="http://schemas.openxmlformats.org/presentationml/2006/ole">
            <mc:AlternateContent xmlns:mc="http://schemas.openxmlformats.org/markup-compatibility/2006">
              <mc:Choice xmlns:v="urn:schemas-microsoft-com:vml" Requires="v">
                <p:oleObj spid="_x0000_s4098" name="Equation" r:id="rId3" imgW="596880" imgH="482400" progId="Equation.DSMT4">
                  <p:embed/>
                </p:oleObj>
              </mc:Choice>
              <mc:Fallback>
                <p:oleObj name="Equation" r:id="rId3" imgW="596880" imgH="482400" progId="Equation.DSMT4">
                  <p:embed/>
                  <p:pic>
                    <p:nvPicPr>
                      <p:cNvPr id="13" name="Object 12">
                        <a:extLst>
                          <a:ext uri="{FF2B5EF4-FFF2-40B4-BE49-F238E27FC236}">
                            <a16:creationId xmlns:a16="http://schemas.microsoft.com/office/drawing/2014/main" id="{08CAD4B0-C5D1-47F6-8700-A7022FEE8EA5}"/>
                          </a:ext>
                          <a:ext uri="{C183D7F6-B498-43B3-948B-1728B52AA6E4}">
                            <adec:decorative xmlns:adec="http://schemas.microsoft.com/office/drawing/2017/decorative" val="1"/>
                          </a:ext>
                        </a:extLst>
                      </p:cNvPr>
                      <p:cNvPicPr/>
                      <p:nvPr/>
                    </p:nvPicPr>
                    <p:blipFill>
                      <a:blip r:embed="rId4"/>
                      <a:stretch>
                        <a:fillRect/>
                      </a:stretch>
                    </p:blipFill>
                    <p:spPr>
                      <a:xfrm>
                        <a:off x="5041900" y="843934"/>
                        <a:ext cx="596900" cy="4826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9F2957D4-B12A-460C-A625-C29B96723271}"/>
              </a:ext>
            </a:extLst>
          </p:cNvPr>
          <p:cNvSpPr>
            <a:spLocks noGrp="1"/>
          </p:cNvSpPr>
          <p:nvPr>
            <p:ph sz="quarter" idx="16"/>
          </p:nvPr>
        </p:nvSpPr>
        <p:spPr>
          <a:xfrm>
            <a:off x="457200" y="1555749"/>
            <a:ext cx="8229600" cy="1777386"/>
          </a:xfrm>
        </p:spPr>
        <p:txBody>
          <a:bodyPr/>
          <a:lstStyle/>
          <a:p>
            <a:pPr marL="432" indent="0">
              <a:buNone/>
            </a:pPr>
            <a:r>
              <a:rPr lang="en-IN" sz="2400" dirty="0"/>
              <a:t>The rules for division of positive and negative numbers are the same as those for multiplication.</a:t>
            </a:r>
          </a:p>
          <a:p>
            <a:pPr marL="432" indent="0">
              <a:buNone/>
            </a:pPr>
            <a:r>
              <a:rPr lang="en-IN" sz="2400" dirty="0"/>
              <a:t>When two positive numbers or two negative numbers are divided, the answer is positive (+).</a:t>
            </a:r>
          </a:p>
        </p:txBody>
      </p:sp>
      <p:graphicFrame>
        <p:nvGraphicFramePr>
          <p:cNvPr id="14" name="Object 13" descr="1st, 6 over 3 = 2. &#10;2nd, Negative 6 over negative 3 = 2.">
            <a:extLst>
              <a:ext uri="{FF2B5EF4-FFF2-40B4-BE49-F238E27FC236}">
                <a16:creationId xmlns:a16="http://schemas.microsoft.com/office/drawing/2014/main" id="{9B3872B3-A13C-4EA4-9D0F-78F4F07C054F}"/>
              </a:ext>
            </a:extLst>
          </p:cNvPr>
          <p:cNvGraphicFramePr>
            <a:graphicFrameLocks noChangeAspect="1"/>
          </p:cNvGraphicFramePr>
          <p:nvPr>
            <p:extLst/>
          </p:nvPr>
        </p:nvGraphicFramePr>
        <p:xfrm>
          <a:off x="3625850" y="3562350"/>
          <a:ext cx="1892300" cy="736600"/>
        </p:xfrm>
        <a:graphic>
          <a:graphicData uri="http://schemas.openxmlformats.org/presentationml/2006/ole">
            <mc:AlternateContent xmlns:mc="http://schemas.openxmlformats.org/markup-compatibility/2006">
              <mc:Choice xmlns:v="urn:schemas-microsoft-com:vml" Requires="v">
                <p:oleObj spid="_x0000_s4099" name="Equation" r:id="rId5" imgW="1892160" imgH="736560" progId="Equation.DSMT4">
                  <p:embed/>
                </p:oleObj>
              </mc:Choice>
              <mc:Fallback>
                <p:oleObj name="Equation" r:id="rId5" imgW="1892160" imgH="736560" progId="Equation.DSMT4">
                  <p:embed/>
                  <p:pic>
                    <p:nvPicPr>
                      <p:cNvPr id="14" name="Object 13" descr="1st, 6 over 3 = 2. &#10;2nd, Negative 6 over negative 3 = 2.">
                        <a:extLst>
                          <a:ext uri="{FF2B5EF4-FFF2-40B4-BE49-F238E27FC236}">
                            <a16:creationId xmlns:a16="http://schemas.microsoft.com/office/drawing/2014/main" id="{9B3872B3-A13C-4EA4-9D0F-78F4F07C054F}"/>
                          </a:ext>
                        </a:extLst>
                      </p:cNvPr>
                      <p:cNvPicPr/>
                      <p:nvPr/>
                    </p:nvPicPr>
                    <p:blipFill>
                      <a:blip r:embed="rId6"/>
                      <a:stretch>
                        <a:fillRect/>
                      </a:stretch>
                    </p:blipFill>
                    <p:spPr>
                      <a:xfrm>
                        <a:off x="3625850" y="3562350"/>
                        <a:ext cx="1892300" cy="736600"/>
                      </a:xfrm>
                      <a:prstGeom prst="rect">
                        <a:avLst/>
                      </a:prstGeom>
                    </p:spPr>
                  </p:pic>
                </p:oleObj>
              </mc:Fallback>
            </mc:AlternateContent>
          </a:graphicData>
        </a:graphic>
      </p:graphicFrame>
    </p:spTree>
    <p:extLst>
      <p:ext uri="{BB962C8B-B14F-4D97-AF65-F5344CB8AC3E}">
        <p14:creationId xmlns:p14="http://schemas.microsoft.com/office/powerpoint/2010/main" val="1191485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7902-0D4A-470F-9E9D-70F457010608}"/>
              </a:ext>
            </a:extLst>
          </p:cNvPr>
          <p:cNvSpPr>
            <a:spLocks noGrp="1"/>
          </p:cNvSpPr>
          <p:nvPr>
            <p:ph type="title"/>
          </p:nvPr>
        </p:nvSpPr>
        <p:spPr>
          <a:xfrm>
            <a:off x="457199" y="215371"/>
            <a:ext cx="8332839" cy="1097279"/>
          </a:xfrm>
        </p:spPr>
        <p:txBody>
          <a:bodyPr/>
          <a:lstStyle/>
          <a:p>
            <a:r>
              <a:rPr lang="en-IN" dirty="0"/>
              <a:t>Division with (+) and </a:t>
            </a:r>
            <a:r>
              <a:rPr lang="en-IN" sz="800" dirty="0"/>
              <a:t>minus</a:t>
            </a:r>
            <a:r>
              <a:rPr lang="en-IN" dirty="0"/>
              <a:t>   Numbers </a:t>
            </a:r>
            <a:r>
              <a:rPr lang="en-IN" sz="2000" b="0" dirty="0"/>
              <a:t>(2 of 2)</a:t>
            </a:r>
          </a:p>
        </p:txBody>
      </p:sp>
      <p:graphicFrame>
        <p:nvGraphicFramePr>
          <p:cNvPr id="13" name="Object 12">
            <a:extLst>
              <a:ext uri="{FF2B5EF4-FFF2-40B4-BE49-F238E27FC236}">
                <a16:creationId xmlns:a16="http://schemas.microsoft.com/office/drawing/2014/main" id="{08CAD4B0-C5D1-47F6-8700-A7022FEE8EA5}"/>
              </a:ext>
              <a:ext uri="{C183D7F6-B498-43B3-948B-1728B52AA6E4}">
                <adec:decorative xmlns:adec="http://schemas.microsoft.com/office/drawing/2017/decorative" val="1"/>
              </a:ext>
            </a:extLst>
          </p:cNvPr>
          <p:cNvGraphicFramePr>
            <a:graphicFrameLocks noChangeAspect="1"/>
          </p:cNvGraphicFramePr>
          <p:nvPr>
            <p:extLst/>
          </p:nvPr>
        </p:nvGraphicFramePr>
        <p:xfrm>
          <a:off x="5033979" y="830050"/>
          <a:ext cx="596900" cy="482600"/>
        </p:xfrm>
        <a:graphic>
          <a:graphicData uri="http://schemas.openxmlformats.org/presentationml/2006/ole">
            <mc:AlternateContent xmlns:mc="http://schemas.openxmlformats.org/markup-compatibility/2006">
              <mc:Choice xmlns:v="urn:schemas-microsoft-com:vml" Requires="v">
                <p:oleObj spid="_x0000_s5122" name="Equation" r:id="rId3" imgW="596880" imgH="482400" progId="Equation.DSMT4">
                  <p:embed/>
                </p:oleObj>
              </mc:Choice>
              <mc:Fallback>
                <p:oleObj name="Equation" r:id="rId3" imgW="596880" imgH="482400" progId="Equation.DSMT4">
                  <p:embed/>
                  <p:pic>
                    <p:nvPicPr>
                      <p:cNvPr id="13" name="Object 12">
                        <a:extLst>
                          <a:ext uri="{FF2B5EF4-FFF2-40B4-BE49-F238E27FC236}">
                            <a16:creationId xmlns:a16="http://schemas.microsoft.com/office/drawing/2014/main" id="{08CAD4B0-C5D1-47F6-8700-A7022FEE8EA5}"/>
                          </a:ext>
                          <a:ext uri="{C183D7F6-B498-43B3-948B-1728B52AA6E4}">
                            <adec:decorative xmlns:adec="http://schemas.microsoft.com/office/drawing/2017/decorative" val="1"/>
                          </a:ext>
                        </a:extLst>
                      </p:cNvPr>
                      <p:cNvPicPr/>
                      <p:nvPr/>
                    </p:nvPicPr>
                    <p:blipFill>
                      <a:blip r:embed="rId4"/>
                      <a:stretch>
                        <a:fillRect/>
                      </a:stretch>
                    </p:blipFill>
                    <p:spPr>
                      <a:xfrm>
                        <a:off x="5033979" y="830050"/>
                        <a:ext cx="596900" cy="4826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9F2957D4-B12A-460C-A625-C29B96723271}"/>
              </a:ext>
            </a:extLst>
          </p:cNvPr>
          <p:cNvSpPr>
            <a:spLocks noGrp="1"/>
          </p:cNvSpPr>
          <p:nvPr>
            <p:ph sz="quarter" idx="13"/>
          </p:nvPr>
        </p:nvSpPr>
        <p:spPr>
          <a:xfrm>
            <a:off x="457200" y="1556327"/>
            <a:ext cx="8348472" cy="414000"/>
          </a:xfrm>
        </p:spPr>
        <p:txBody>
          <a:bodyPr/>
          <a:lstStyle/>
          <a:p>
            <a:pPr marL="432" indent="0">
              <a:buNone/>
            </a:pPr>
            <a:r>
              <a:rPr lang="en-IN" sz="2400" dirty="0"/>
              <a:t>When a positive number and a negative number are divided,</a:t>
            </a:r>
          </a:p>
        </p:txBody>
      </p:sp>
      <p:sp>
        <p:nvSpPr>
          <p:cNvPr id="4" name="Content Placeholder 3">
            <a:extLst>
              <a:ext uri="{FF2B5EF4-FFF2-40B4-BE49-F238E27FC236}">
                <a16:creationId xmlns:a16="http://schemas.microsoft.com/office/drawing/2014/main" id="{2A219274-82E5-4FA1-88F0-857205376774}"/>
              </a:ext>
            </a:extLst>
          </p:cNvPr>
          <p:cNvSpPr>
            <a:spLocks noGrp="1"/>
          </p:cNvSpPr>
          <p:nvPr>
            <p:ph sz="quarter" idx="14"/>
          </p:nvPr>
        </p:nvSpPr>
        <p:spPr>
          <a:xfrm>
            <a:off x="457199" y="2033928"/>
            <a:ext cx="3200401" cy="414000"/>
          </a:xfrm>
        </p:spPr>
        <p:txBody>
          <a:bodyPr/>
          <a:lstStyle/>
          <a:p>
            <a:pPr marL="432" indent="0">
              <a:buNone/>
            </a:pPr>
            <a:r>
              <a:rPr lang="en-IN" sz="2400" dirty="0"/>
              <a:t>the answer is negative</a:t>
            </a:r>
          </a:p>
        </p:txBody>
      </p:sp>
      <p:graphicFrame>
        <p:nvGraphicFramePr>
          <p:cNvPr id="7" name="Object 6" descr="negative.">
            <a:extLst>
              <a:ext uri="{FF2B5EF4-FFF2-40B4-BE49-F238E27FC236}">
                <a16:creationId xmlns:a16="http://schemas.microsoft.com/office/drawing/2014/main" id="{A9B9B99C-39A3-4742-A853-4A632FC3CD4D}"/>
              </a:ext>
            </a:extLst>
          </p:cNvPr>
          <p:cNvGraphicFramePr>
            <a:graphicFrameLocks noChangeAspect="1"/>
          </p:cNvGraphicFramePr>
          <p:nvPr>
            <p:extLst/>
          </p:nvPr>
        </p:nvGraphicFramePr>
        <p:xfrm>
          <a:off x="3752438" y="2061036"/>
          <a:ext cx="457200" cy="342900"/>
        </p:xfrm>
        <a:graphic>
          <a:graphicData uri="http://schemas.openxmlformats.org/presentationml/2006/ole">
            <mc:AlternateContent xmlns:mc="http://schemas.openxmlformats.org/markup-compatibility/2006">
              <mc:Choice xmlns:v="urn:schemas-microsoft-com:vml" Requires="v">
                <p:oleObj spid="_x0000_s5123" name="Equation" r:id="rId5" imgW="457200" imgH="342720" progId="Equation.DSMT4">
                  <p:embed/>
                </p:oleObj>
              </mc:Choice>
              <mc:Fallback>
                <p:oleObj name="Equation" r:id="rId5" imgW="457200" imgH="342720" progId="Equation.DSMT4">
                  <p:embed/>
                  <p:pic>
                    <p:nvPicPr>
                      <p:cNvPr id="7" name="Object 6" descr="negative.">
                        <a:extLst>
                          <a:ext uri="{FF2B5EF4-FFF2-40B4-BE49-F238E27FC236}">
                            <a16:creationId xmlns:a16="http://schemas.microsoft.com/office/drawing/2014/main" id="{A9B9B99C-39A3-4742-A853-4A632FC3CD4D}"/>
                          </a:ext>
                        </a:extLst>
                      </p:cNvPr>
                      <p:cNvPicPr/>
                      <p:nvPr/>
                    </p:nvPicPr>
                    <p:blipFill>
                      <a:blip r:embed="rId6"/>
                      <a:stretch>
                        <a:fillRect/>
                      </a:stretch>
                    </p:blipFill>
                    <p:spPr>
                      <a:xfrm>
                        <a:off x="3752438" y="2061036"/>
                        <a:ext cx="457200" cy="342900"/>
                      </a:xfrm>
                      <a:prstGeom prst="rect">
                        <a:avLst/>
                      </a:prstGeom>
                    </p:spPr>
                  </p:pic>
                </p:oleObj>
              </mc:Fallback>
            </mc:AlternateContent>
          </a:graphicData>
        </a:graphic>
      </p:graphicFrame>
      <p:graphicFrame>
        <p:nvGraphicFramePr>
          <p:cNvPr id="14" name="Object 13" descr="1st, negative 6 over 3 = negative 2. &#10;2nd, 6 over negative 3 = negative 2.">
            <a:extLst>
              <a:ext uri="{FF2B5EF4-FFF2-40B4-BE49-F238E27FC236}">
                <a16:creationId xmlns:a16="http://schemas.microsoft.com/office/drawing/2014/main" id="{9B3872B3-A13C-4EA4-9D0F-78F4F07C054F}"/>
              </a:ext>
            </a:extLst>
          </p:cNvPr>
          <p:cNvGraphicFramePr>
            <a:graphicFrameLocks noChangeAspect="1"/>
          </p:cNvGraphicFramePr>
          <p:nvPr>
            <p:extLst/>
          </p:nvPr>
        </p:nvGraphicFramePr>
        <p:xfrm>
          <a:off x="3365500" y="3299111"/>
          <a:ext cx="2413000" cy="736600"/>
        </p:xfrm>
        <a:graphic>
          <a:graphicData uri="http://schemas.openxmlformats.org/presentationml/2006/ole">
            <mc:AlternateContent xmlns:mc="http://schemas.openxmlformats.org/markup-compatibility/2006">
              <mc:Choice xmlns:v="urn:schemas-microsoft-com:vml" Requires="v">
                <p:oleObj spid="_x0000_s5124" name="Equation" r:id="rId7" imgW="2412720" imgH="736560" progId="Equation.DSMT4">
                  <p:embed/>
                </p:oleObj>
              </mc:Choice>
              <mc:Fallback>
                <p:oleObj name="Equation" r:id="rId7" imgW="2412720" imgH="736560" progId="Equation.DSMT4">
                  <p:embed/>
                  <p:pic>
                    <p:nvPicPr>
                      <p:cNvPr id="14" name="Object 13" descr="1st, negative 6 over 3 = negative 2. &#10;2nd, 6 over negative 3 = negative 2.">
                        <a:extLst>
                          <a:ext uri="{FF2B5EF4-FFF2-40B4-BE49-F238E27FC236}">
                            <a16:creationId xmlns:a16="http://schemas.microsoft.com/office/drawing/2014/main" id="{9B3872B3-A13C-4EA4-9D0F-78F4F07C054F}"/>
                          </a:ext>
                        </a:extLst>
                      </p:cNvPr>
                      <p:cNvPicPr/>
                      <p:nvPr/>
                    </p:nvPicPr>
                    <p:blipFill>
                      <a:blip r:embed="rId8"/>
                      <a:stretch>
                        <a:fillRect/>
                      </a:stretch>
                    </p:blipFill>
                    <p:spPr>
                      <a:xfrm>
                        <a:off x="3365500" y="3299111"/>
                        <a:ext cx="2413000" cy="736600"/>
                      </a:xfrm>
                      <a:prstGeom prst="rect">
                        <a:avLst/>
                      </a:prstGeom>
                    </p:spPr>
                  </p:pic>
                </p:oleObj>
              </mc:Fallback>
            </mc:AlternateContent>
          </a:graphicData>
        </a:graphic>
      </p:graphicFrame>
    </p:spTree>
    <p:extLst>
      <p:ext uri="{BB962C8B-B14F-4D97-AF65-F5344CB8AC3E}">
        <p14:creationId xmlns:p14="http://schemas.microsoft.com/office/powerpoint/2010/main" val="3690119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743B-E18A-492D-946E-C09F763C5158}"/>
              </a:ext>
            </a:extLst>
          </p:cNvPr>
          <p:cNvSpPr>
            <a:spLocks noGrp="1"/>
          </p:cNvSpPr>
          <p:nvPr>
            <p:ph type="title"/>
          </p:nvPr>
        </p:nvSpPr>
        <p:spPr>
          <a:xfrm>
            <a:off x="457200" y="215371"/>
            <a:ext cx="8461332" cy="1097279"/>
          </a:xfrm>
        </p:spPr>
        <p:txBody>
          <a:bodyPr/>
          <a:lstStyle/>
          <a:p>
            <a:r>
              <a:rPr lang="en-US" dirty="0"/>
              <a:t>Addition with (+) and </a:t>
            </a:r>
            <a:r>
              <a:rPr lang="en-IN" sz="800" dirty="0"/>
              <a:t>minus</a:t>
            </a:r>
            <a:r>
              <a:rPr lang="en-US" dirty="0"/>
              <a:t>   Numbers </a:t>
            </a:r>
            <a:r>
              <a:rPr lang="en-US" sz="2000" b="0" dirty="0"/>
              <a:t>(1 of 3)</a:t>
            </a:r>
          </a:p>
        </p:txBody>
      </p:sp>
      <p:graphicFrame>
        <p:nvGraphicFrame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GraphicFramePr>
            <a:graphicFrameLocks noChangeAspect="1"/>
          </p:cNvGraphicFramePr>
          <p:nvPr>
            <p:extLst/>
          </p:nvPr>
        </p:nvGraphicFramePr>
        <p:xfrm>
          <a:off x="5105400" y="830050"/>
          <a:ext cx="596900" cy="482600"/>
        </p:xfrm>
        <a:graphic>
          <a:graphicData uri="http://schemas.openxmlformats.org/presentationml/2006/ole">
            <mc:AlternateContent xmlns:mc="http://schemas.openxmlformats.org/markup-compatibility/2006">
              <mc:Choice xmlns:v="urn:schemas-microsoft-com:vml" Requires="v">
                <p:oleObj spid="_x0000_s6146" name="Equation" r:id="rId3" imgW="596880" imgH="482400" progId="Equation.DSMT4">
                  <p:embed/>
                </p:oleObj>
              </mc:Choice>
              <mc:Fallback>
                <p:oleObj name="Equation" r:id="rId3" imgW="596880" imgH="482400" progId="Equation.DSMT4">
                  <p:embed/>
                  <p:pic>
                    <p:nvPic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PicPr/>
                      <p:nvPr/>
                    </p:nvPicPr>
                    <p:blipFill>
                      <a:blip r:embed="rId4"/>
                      <a:stretch>
                        <a:fillRect/>
                      </a:stretch>
                    </p:blipFill>
                    <p:spPr>
                      <a:xfrm>
                        <a:off x="5105400" y="830050"/>
                        <a:ext cx="596900" cy="482600"/>
                      </a:xfrm>
                      <a:prstGeom prst="rect">
                        <a:avLst/>
                      </a:prstGeom>
                      <a:solidFill>
                        <a:schemeClr val="bg1"/>
                      </a:solidFill>
                    </p:spPr>
                  </p:pic>
                </p:oleObj>
              </mc:Fallback>
            </mc:AlternateContent>
          </a:graphicData>
        </a:graphic>
      </p:graphicFrame>
      <p:sp>
        <p:nvSpPr>
          <p:cNvPr id="4" name="Content Placeholder 3"/>
          <p:cNvSpPr>
            <a:spLocks noGrp="1"/>
          </p:cNvSpPr>
          <p:nvPr>
            <p:ph sz="quarter" idx="14"/>
          </p:nvPr>
        </p:nvSpPr>
        <p:spPr>
          <a:xfrm>
            <a:off x="468313" y="1555201"/>
            <a:ext cx="8229600" cy="826050"/>
          </a:xfrm>
        </p:spPr>
        <p:txBody>
          <a:bodyPr/>
          <a:lstStyle/>
          <a:p>
            <a:pPr marL="432" indent="0">
              <a:buNone/>
            </a:pPr>
            <a:r>
              <a:rPr lang="en-IN" sz="2400" dirty="0"/>
              <a:t>When positive numbers are added, the sign of the answer is positive (+).</a:t>
            </a:r>
          </a:p>
        </p:txBody>
      </p:sp>
      <p:sp>
        <p:nvSpPr>
          <p:cNvPr id="5" name="Content Placeholder 4"/>
          <p:cNvSpPr>
            <a:spLocks noGrp="1"/>
          </p:cNvSpPr>
          <p:nvPr>
            <p:ph sz="quarter" idx="15"/>
          </p:nvPr>
        </p:nvSpPr>
        <p:spPr>
          <a:xfrm>
            <a:off x="2332284" y="2567324"/>
            <a:ext cx="4479431" cy="414000"/>
          </a:xfrm>
        </p:spPr>
        <p:txBody>
          <a:bodyPr/>
          <a:lstStyle/>
          <a:p>
            <a:pPr marL="0" indent="0" algn="ctr">
              <a:buNone/>
            </a:pPr>
            <a:r>
              <a:rPr lang="en-IN" sz="2400" dirty="0"/>
              <a:t>3 + 4 = 7</a:t>
            </a:r>
          </a:p>
        </p:txBody>
      </p:sp>
      <p:sp>
        <p:nvSpPr>
          <p:cNvPr id="6" name="Content Placeholder 5"/>
          <p:cNvSpPr>
            <a:spLocks noGrp="1"/>
          </p:cNvSpPr>
          <p:nvPr>
            <p:ph sz="quarter" idx="16"/>
          </p:nvPr>
        </p:nvSpPr>
        <p:spPr>
          <a:xfrm>
            <a:off x="457200" y="3176917"/>
            <a:ext cx="8229600" cy="414000"/>
          </a:xfrm>
        </p:spPr>
        <p:txBody>
          <a:bodyPr/>
          <a:lstStyle/>
          <a:p>
            <a:pPr marL="432" indent="0" algn="ctr">
              <a:buNone/>
            </a:pPr>
            <a:r>
              <a:rPr lang="en-IN" sz="2400" dirty="0"/>
              <a:t>The (+) sign (+7) is understood.</a:t>
            </a:r>
          </a:p>
        </p:txBody>
      </p:sp>
    </p:spTree>
    <p:extLst>
      <p:ext uri="{BB962C8B-B14F-4D97-AF65-F5344CB8AC3E}">
        <p14:creationId xmlns:p14="http://schemas.microsoft.com/office/powerpoint/2010/main" val="3500308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743B-E18A-492D-946E-C09F763C5158}"/>
              </a:ext>
            </a:extLst>
          </p:cNvPr>
          <p:cNvSpPr>
            <a:spLocks noGrp="1"/>
          </p:cNvSpPr>
          <p:nvPr>
            <p:ph type="title"/>
          </p:nvPr>
        </p:nvSpPr>
        <p:spPr>
          <a:xfrm>
            <a:off x="457200" y="215371"/>
            <a:ext cx="8461332" cy="1097279"/>
          </a:xfrm>
        </p:spPr>
        <p:txBody>
          <a:bodyPr/>
          <a:lstStyle/>
          <a:p>
            <a:r>
              <a:rPr lang="en-US" dirty="0"/>
              <a:t>Addition with (+) and </a:t>
            </a:r>
            <a:r>
              <a:rPr lang="en-IN" sz="900" dirty="0"/>
              <a:t>minus</a:t>
            </a:r>
            <a:r>
              <a:rPr lang="en-US" dirty="0"/>
              <a:t>   Numbers </a:t>
            </a:r>
            <a:r>
              <a:rPr lang="en-US" sz="2000" b="0" dirty="0"/>
              <a:t>(2 of 3)</a:t>
            </a:r>
          </a:p>
        </p:txBody>
      </p:sp>
      <p:graphicFrame>
        <p:nvGraphicFrame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GraphicFramePr>
            <a:graphicFrameLocks noChangeAspect="1"/>
          </p:cNvGraphicFramePr>
          <p:nvPr>
            <p:extLst/>
          </p:nvPr>
        </p:nvGraphicFramePr>
        <p:xfrm>
          <a:off x="5105240" y="825247"/>
          <a:ext cx="596900" cy="482600"/>
        </p:xfrm>
        <a:graphic>
          <a:graphicData uri="http://schemas.openxmlformats.org/presentationml/2006/ole">
            <mc:AlternateContent xmlns:mc="http://schemas.openxmlformats.org/markup-compatibility/2006">
              <mc:Choice xmlns:v="urn:schemas-microsoft-com:vml" Requires="v">
                <p:oleObj spid="_x0000_s7170" name="Equation" r:id="rId3" imgW="596880" imgH="482400" progId="Equation.DSMT4">
                  <p:embed/>
                </p:oleObj>
              </mc:Choice>
              <mc:Fallback>
                <p:oleObj name="Equation" r:id="rId3" imgW="596880" imgH="482400" progId="Equation.DSMT4">
                  <p:embed/>
                  <p:pic>
                    <p:nvPic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PicPr/>
                      <p:nvPr/>
                    </p:nvPicPr>
                    <p:blipFill>
                      <a:blip r:embed="rId4"/>
                      <a:stretch>
                        <a:fillRect/>
                      </a:stretch>
                    </p:blipFill>
                    <p:spPr>
                      <a:xfrm>
                        <a:off x="5105240" y="825247"/>
                        <a:ext cx="596900" cy="482600"/>
                      </a:xfrm>
                      <a:prstGeom prst="rect">
                        <a:avLst/>
                      </a:prstGeom>
                      <a:solidFill>
                        <a:schemeClr val="bg1"/>
                      </a:solidFill>
                    </p:spPr>
                  </p:pic>
                </p:oleObj>
              </mc:Fallback>
            </mc:AlternateContent>
          </a:graphicData>
        </a:graphic>
      </p:graphicFrame>
      <p:sp>
        <p:nvSpPr>
          <p:cNvPr id="4" name="Content Placeholder 3"/>
          <p:cNvSpPr>
            <a:spLocks noGrp="1"/>
          </p:cNvSpPr>
          <p:nvPr>
            <p:ph sz="quarter" idx="14"/>
          </p:nvPr>
        </p:nvSpPr>
        <p:spPr>
          <a:xfrm>
            <a:off x="457200" y="1555200"/>
            <a:ext cx="8229600" cy="414000"/>
          </a:xfrm>
        </p:spPr>
        <p:txBody>
          <a:bodyPr/>
          <a:lstStyle/>
          <a:p>
            <a:pPr marL="432" indent="0">
              <a:buNone/>
            </a:pPr>
            <a:r>
              <a:rPr lang="en-IN" sz="2400" dirty="0"/>
              <a:t>When negative numbers are added, the sign of the answer</a:t>
            </a:r>
            <a:endParaRPr lang="en-US" sz="2400" dirty="0"/>
          </a:p>
        </p:txBody>
      </p:sp>
      <p:sp>
        <p:nvSpPr>
          <p:cNvPr id="6" name="Content Placeholder 5"/>
          <p:cNvSpPr>
            <a:spLocks noGrp="1"/>
          </p:cNvSpPr>
          <p:nvPr>
            <p:ph sz="quarter" idx="16"/>
          </p:nvPr>
        </p:nvSpPr>
        <p:spPr>
          <a:xfrm>
            <a:off x="457200" y="2035794"/>
            <a:ext cx="1676400" cy="414000"/>
          </a:xfrm>
        </p:spPr>
        <p:txBody>
          <a:bodyPr/>
          <a:lstStyle/>
          <a:p>
            <a:pPr marL="432" indent="0">
              <a:buNone/>
            </a:pPr>
            <a:r>
              <a:rPr lang="en-US" sz="2400" dirty="0"/>
              <a:t>is negative</a:t>
            </a:r>
          </a:p>
        </p:txBody>
      </p:sp>
      <p:graphicFrame>
        <p:nvGraphicFramePr>
          <p:cNvPr id="8" name="Object 7" descr="negative.">
            <a:extLst>
              <a:ext uri="{FF2B5EF4-FFF2-40B4-BE49-F238E27FC236}">
                <a16:creationId xmlns:a16="http://schemas.microsoft.com/office/drawing/2014/main" id="{4E5381E0-4ACD-43DD-9971-24BAFC264CBB}"/>
              </a:ext>
            </a:extLst>
          </p:cNvPr>
          <p:cNvGraphicFramePr>
            <a:graphicFrameLocks noChangeAspect="1"/>
          </p:cNvGraphicFramePr>
          <p:nvPr>
            <p:extLst/>
          </p:nvPr>
        </p:nvGraphicFramePr>
        <p:xfrm>
          <a:off x="2192172" y="2056830"/>
          <a:ext cx="457200" cy="342900"/>
        </p:xfrm>
        <a:graphic>
          <a:graphicData uri="http://schemas.openxmlformats.org/presentationml/2006/ole">
            <mc:AlternateContent xmlns:mc="http://schemas.openxmlformats.org/markup-compatibility/2006">
              <mc:Choice xmlns:v="urn:schemas-microsoft-com:vml" Requires="v">
                <p:oleObj spid="_x0000_s7171" name="Equation" r:id="rId5" imgW="457200" imgH="342720" progId="Equation.DSMT4">
                  <p:embed/>
                </p:oleObj>
              </mc:Choice>
              <mc:Fallback>
                <p:oleObj name="Equation" r:id="rId5" imgW="457200" imgH="342720" progId="Equation.DSMT4">
                  <p:embed/>
                  <p:pic>
                    <p:nvPicPr>
                      <p:cNvPr id="8" name="Object 7" descr="negative.">
                        <a:extLst>
                          <a:ext uri="{FF2B5EF4-FFF2-40B4-BE49-F238E27FC236}">
                            <a16:creationId xmlns:a16="http://schemas.microsoft.com/office/drawing/2014/main" id="{4E5381E0-4ACD-43DD-9971-24BAFC264CBB}"/>
                          </a:ext>
                        </a:extLst>
                      </p:cNvPr>
                      <p:cNvPicPr/>
                      <p:nvPr/>
                    </p:nvPicPr>
                    <p:blipFill>
                      <a:blip r:embed="rId6"/>
                      <a:stretch>
                        <a:fillRect/>
                      </a:stretch>
                    </p:blipFill>
                    <p:spPr>
                      <a:xfrm>
                        <a:off x="2192172" y="2056830"/>
                        <a:ext cx="457200" cy="342900"/>
                      </a:xfrm>
                      <a:prstGeom prst="rect">
                        <a:avLst/>
                      </a:prstGeom>
                    </p:spPr>
                  </p:pic>
                </p:oleObj>
              </mc:Fallback>
            </mc:AlternateContent>
          </a:graphicData>
        </a:graphic>
      </p:graphicFrame>
      <p:graphicFrame>
        <p:nvGraphicFramePr>
          <p:cNvPr id="10" name="Object 9" descr="negative 3 + negative 4 = negative 7">
            <a:extLst>
              <a:ext uri="{FF2B5EF4-FFF2-40B4-BE49-F238E27FC236}">
                <a16:creationId xmlns:a16="http://schemas.microsoft.com/office/drawing/2014/main" id="{AF340398-59A6-4240-BC79-D1E1550B64EE}"/>
              </a:ext>
            </a:extLst>
          </p:cNvPr>
          <p:cNvGraphicFramePr>
            <a:graphicFrameLocks noChangeAspect="1"/>
          </p:cNvGraphicFramePr>
          <p:nvPr>
            <p:extLst/>
          </p:nvPr>
        </p:nvGraphicFramePr>
        <p:xfrm>
          <a:off x="3505200" y="2714113"/>
          <a:ext cx="2133600" cy="431800"/>
        </p:xfrm>
        <a:graphic>
          <a:graphicData uri="http://schemas.openxmlformats.org/presentationml/2006/ole">
            <mc:AlternateContent xmlns:mc="http://schemas.openxmlformats.org/markup-compatibility/2006">
              <mc:Choice xmlns:v="urn:schemas-microsoft-com:vml" Requires="v">
                <p:oleObj spid="_x0000_s7172" name="Equation" r:id="rId7" imgW="2133360" imgH="431640" progId="Equation.DSMT4">
                  <p:embed/>
                </p:oleObj>
              </mc:Choice>
              <mc:Fallback>
                <p:oleObj name="Equation" r:id="rId7" imgW="2133360" imgH="431640" progId="Equation.DSMT4">
                  <p:embed/>
                  <p:pic>
                    <p:nvPicPr>
                      <p:cNvPr id="10" name="Object 9" descr="negative 3 + negative 4 = negative 7">
                        <a:extLst>
                          <a:ext uri="{FF2B5EF4-FFF2-40B4-BE49-F238E27FC236}">
                            <a16:creationId xmlns:a16="http://schemas.microsoft.com/office/drawing/2014/main" id="{AF340398-59A6-4240-BC79-D1E1550B64EE}"/>
                          </a:ext>
                        </a:extLst>
                      </p:cNvPr>
                      <p:cNvPicPr/>
                      <p:nvPr/>
                    </p:nvPicPr>
                    <p:blipFill>
                      <a:blip r:embed="rId8"/>
                      <a:stretch>
                        <a:fillRect/>
                      </a:stretch>
                    </p:blipFill>
                    <p:spPr>
                      <a:xfrm>
                        <a:off x="3505200" y="2714113"/>
                        <a:ext cx="2133600" cy="431800"/>
                      </a:xfrm>
                      <a:prstGeom prst="rect">
                        <a:avLst/>
                      </a:prstGeom>
                    </p:spPr>
                  </p:pic>
                </p:oleObj>
              </mc:Fallback>
            </mc:AlternateContent>
          </a:graphicData>
        </a:graphic>
      </p:graphicFrame>
    </p:spTree>
    <p:extLst>
      <p:ext uri="{BB962C8B-B14F-4D97-AF65-F5344CB8AC3E}">
        <p14:creationId xmlns:p14="http://schemas.microsoft.com/office/powerpoint/2010/main" val="413152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743B-E18A-492D-946E-C09F763C5158}"/>
              </a:ext>
            </a:extLst>
          </p:cNvPr>
          <p:cNvSpPr>
            <a:spLocks noGrp="1"/>
          </p:cNvSpPr>
          <p:nvPr>
            <p:ph type="title"/>
          </p:nvPr>
        </p:nvSpPr>
        <p:spPr>
          <a:xfrm>
            <a:off x="457200" y="215371"/>
            <a:ext cx="8461332" cy="1097279"/>
          </a:xfrm>
        </p:spPr>
        <p:txBody>
          <a:bodyPr/>
          <a:lstStyle/>
          <a:p>
            <a:r>
              <a:rPr lang="en-US" dirty="0"/>
              <a:t>Addition with (+) and </a:t>
            </a:r>
            <a:r>
              <a:rPr lang="en-IN" sz="800" dirty="0"/>
              <a:t>minus</a:t>
            </a:r>
            <a:r>
              <a:rPr lang="en-US" dirty="0"/>
              <a:t>   Numbers </a:t>
            </a:r>
            <a:r>
              <a:rPr lang="en-US" sz="2000" b="0" dirty="0"/>
              <a:t>(3 of 3)</a:t>
            </a:r>
          </a:p>
        </p:txBody>
      </p:sp>
      <p:graphicFrame>
        <p:nvGraphicFrame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GraphicFramePr>
            <a:graphicFrameLocks noChangeAspect="1"/>
          </p:cNvGraphicFramePr>
          <p:nvPr>
            <p:extLst/>
          </p:nvPr>
        </p:nvGraphicFramePr>
        <p:xfrm>
          <a:off x="5103030" y="840210"/>
          <a:ext cx="596900" cy="482600"/>
        </p:xfrm>
        <a:graphic>
          <a:graphicData uri="http://schemas.openxmlformats.org/presentationml/2006/ole">
            <mc:AlternateContent xmlns:mc="http://schemas.openxmlformats.org/markup-compatibility/2006">
              <mc:Choice xmlns:v="urn:schemas-microsoft-com:vml" Requires="v">
                <p:oleObj spid="_x0000_s8194" name="Equation" r:id="rId3" imgW="596880" imgH="482400" progId="Equation.DSMT4">
                  <p:embed/>
                </p:oleObj>
              </mc:Choice>
              <mc:Fallback>
                <p:oleObj name="Equation" r:id="rId3" imgW="596880" imgH="482400" progId="Equation.DSMT4">
                  <p:embed/>
                  <p:pic>
                    <p:nvPic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PicPr/>
                      <p:nvPr/>
                    </p:nvPicPr>
                    <p:blipFill>
                      <a:blip r:embed="rId4"/>
                      <a:stretch>
                        <a:fillRect/>
                      </a:stretch>
                    </p:blipFill>
                    <p:spPr>
                      <a:xfrm>
                        <a:off x="5103030" y="840210"/>
                        <a:ext cx="596900" cy="482600"/>
                      </a:xfrm>
                      <a:prstGeom prst="rect">
                        <a:avLst/>
                      </a:prstGeom>
                      <a:solidFill>
                        <a:schemeClr val="bg1"/>
                      </a:solidFill>
                    </p:spPr>
                  </p:pic>
                </p:oleObj>
              </mc:Fallback>
            </mc:AlternateContent>
          </a:graphicData>
        </a:graphic>
      </p:graphicFrame>
      <p:sp>
        <p:nvSpPr>
          <p:cNvPr id="6" name="Content Placeholder 5"/>
          <p:cNvSpPr>
            <a:spLocks noGrp="1"/>
          </p:cNvSpPr>
          <p:nvPr>
            <p:ph sz="quarter" idx="16"/>
          </p:nvPr>
        </p:nvSpPr>
        <p:spPr>
          <a:xfrm>
            <a:off x="457200" y="1555749"/>
            <a:ext cx="7960290" cy="1733141"/>
          </a:xfrm>
        </p:spPr>
        <p:txBody>
          <a:bodyPr/>
          <a:lstStyle/>
          <a:p>
            <a:pPr marL="432" indent="0">
              <a:buNone/>
            </a:pPr>
            <a:r>
              <a:rPr lang="en-IN" sz="2400" dirty="0"/>
              <a:t>When a positive number and a negative number are added, the smaller number is subtracted from the larger number.</a:t>
            </a:r>
          </a:p>
          <a:p>
            <a:pPr marL="432" indent="0">
              <a:buNone/>
            </a:pPr>
            <a:r>
              <a:rPr lang="en-IN" sz="2400" dirty="0"/>
              <a:t>The result has the same sign as the larger number.</a:t>
            </a:r>
          </a:p>
        </p:txBody>
      </p:sp>
      <p:graphicFrame>
        <p:nvGraphicFramePr>
          <p:cNvPr id="11" name="Object 10" descr="12 + negative 15 = negative 3">
            <a:extLst>
              <a:ext uri="{FF2B5EF4-FFF2-40B4-BE49-F238E27FC236}">
                <a16:creationId xmlns:a16="http://schemas.microsoft.com/office/drawing/2014/main" id="{DBA5A275-40A6-4A08-90D6-8192EEC12A9D}"/>
              </a:ext>
            </a:extLst>
          </p:cNvPr>
          <p:cNvGraphicFramePr>
            <a:graphicFrameLocks noChangeAspect="1"/>
          </p:cNvGraphicFramePr>
          <p:nvPr>
            <p:extLst/>
          </p:nvPr>
        </p:nvGraphicFramePr>
        <p:xfrm>
          <a:off x="3394880" y="3520664"/>
          <a:ext cx="2044700" cy="431800"/>
        </p:xfrm>
        <a:graphic>
          <a:graphicData uri="http://schemas.openxmlformats.org/presentationml/2006/ole">
            <mc:AlternateContent xmlns:mc="http://schemas.openxmlformats.org/markup-compatibility/2006">
              <mc:Choice xmlns:v="urn:schemas-microsoft-com:vml" Requires="v">
                <p:oleObj spid="_x0000_s8195" name="Equation" r:id="rId5" imgW="2044440" imgH="431640" progId="Equation.DSMT4">
                  <p:embed/>
                </p:oleObj>
              </mc:Choice>
              <mc:Fallback>
                <p:oleObj name="Equation" r:id="rId5" imgW="2044440" imgH="431640" progId="Equation.DSMT4">
                  <p:embed/>
                  <p:pic>
                    <p:nvPicPr>
                      <p:cNvPr id="11" name="Object 10" descr="12 + negative 15 = negative 3">
                        <a:extLst>
                          <a:ext uri="{FF2B5EF4-FFF2-40B4-BE49-F238E27FC236}">
                            <a16:creationId xmlns:a16="http://schemas.microsoft.com/office/drawing/2014/main" id="{DBA5A275-40A6-4A08-90D6-8192EEC12A9D}"/>
                          </a:ext>
                        </a:extLst>
                      </p:cNvPr>
                      <p:cNvPicPr/>
                      <p:nvPr/>
                    </p:nvPicPr>
                    <p:blipFill>
                      <a:blip r:embed="rId6"/>
                      <a:stretch>
                        <a:fillRect/>
                      </a:stretch>
                    </p:blipFill>
                    <p:spPr>
                      <a:xfrm>
                        <a:off x="3394880" y="3520664"/>
                        <a:ext cx="2044700" cy="431800"/>
                      </a:xfrm>
                      <a:prstGeom prst="rect">
                        <a:avLst/>
                      </a:prstGeom>
                    </p:spPr>
                  </p:pic>
                </p:oleObj>
              </mc:Fallback>
            </mc:AlternateContent>
          </a:graphicData>
        </a:graphic>
      </p:graphicFrame>
    </p:spTree>
    <p:extLst>
      <p:ext uri="{BB962C8B-B14F-4D97-AF65-F5344CB8AC3E}">
        <p14:creationId xmlns:p14="http://schemas.microsoft.com/office/powerpoint/2010/main" val="309797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A229E-5483-4BD1-90C7-067A6D8789B5}"/>
              </a:ext>
            </a:extLst>
          </p:cNvPr>
          <p:cNvSpPr>
            <a:spLocks noGrp="1"/>
          </p:cNvSpPr>
          <p:nvPr>
            <p:ph type="title"/>
          </p:nvPr>
        </p:nvSpPr>
        <p:spPr/>
        <p:txBody>
          <a:bodyPr/>
          <a:lstStyle/>
          <a:p>
            <a:r>
              <a:rPr lang="en-IN" dirty="0"/>
              <a:t>What Is Chemistry? </a:t>
            </a:r>
            <a:r>
              <a:rPr lang="en-IN" sz="2000" b="0" dirty="0"/>
              <a:t>(2 of 2)</a:t>
            </a:r>
            <a:endParaRPr lang="en-IN" dirty="0"/>
          </a:p>
        </p:txBody>
      </p:sp>
      <p:sp>
        <p:nvSpPr>
          <p:cNvPr id="3" name="Content Placeholder 2">
            <a:extLst>
              <a:ext uri="{FF2B5EF4-FFF2-40B4-BE49-F238E27FC236}">
                <a16:creationId xmlns:a16="http://schemas.microsoft.com/office/drawing/2014/main" id="{6C08F798-57C8-44FF-9175-6DFE8FC743C4}"/>
              </a:ext>
            </a:extLst>
          </p:cNvPr>
          <p:cNvSpPr>
            <a:spLocks noGrp="1"/>
          </p:cNvSpPr>
          <p:nvPr>
            <p:ph sz="quarter" idx="13"/>
          </p:nvPr>
        </p:nvSpPr>
        <p:spPr/>
        <p:txBody>
          <a:bodyPr/>
          <a:lstStyle/>
          <a:p>
            <a:pPr marL="432" indent="0">
              <a:buNone/>
            </a:pPr>
            <a:r>
              <a:rPr lang="en-IN" dirty="0"/>
              <a:t>Chemistry is the study of substances in terms of:</a:t>
            </a:r>
          </a:p>
          <a:p>
            <a:r>
              <a:rPr lang="en-IN" b="1" dirty="0"/>
              <a:t>Composition</a:t>
            </a:r>
            <a:r>
              <a:rPr lang="en-IN" dirty="0"/>
              <a:t> What is it made of?</a:t>
            </a:r>
          </a:p>
          <a:p>
            <a:r>
              <a:rPr lang="en-IN" b="1" dirty="0"/>
              <a:t>Structure</a:t>
            </a:r>
            <a:r>
              <a:rPr lang="en-IN" dirty="0"/>
              <a:t> How is it put together?</a:t>
            </a:r>
          </a:p>
          <a:p>
            <a:r>
              <a:rPr lang="en-IN" b="1" dirty="0"/>
              <a:t>Properties</a:t>
            </a:r>
            <a:r>
              <a:rPr lang="en-IN" dirty="0"/>
              <a:t> What characteristics does it have?</a:t>
            </a:r>
          </a:p>
          <a:p>
            <a:r>
              <a:rPr lang="en-IN" b="1" dirty="0"/>
              <a:t>Reactions</a:t>
            </a:r>
            <a:r>
              <a:rPr lang="en-IN" dirty="0"/>
              <a:t> How does it behave with other substances?</a:t>
            </a:r>
          </a:p>
        </p:txBody>
      </p:sp>
    </p:spTree>
    <p:extLst>
      <p:ext uri="{BB962C8B-B14F-4D97-AF65-F5344CB8AC3E}">
        <p14:creationId xmlns:p14="http://schemas.microsoft.com/office/powerpoint/2010/main" val="3318797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743B-E18A-492D-946E-C09F763C5158}"/>
              </a:ext>
            </a:extLst>
          </p:cNvPr>
          <p:cNvSpPr>
            <a:spLocks noGrp="1"/>
          </p:cNvSpPr>
          <p:nvPr>
            <p:ph type="title"/>
          </p:nvPr>
        </p:nvSpPr>
        <p:spPr>
          <a:xfrm>
            <a:off x="457200" y="215371"/>
            <a:ext cx="8244348" cy="1097279"/>
          </a:xfrm>
        </p:spPr>
        <p:txBody>
          <a:bodyPr/>
          <a:lstStyle/>
          <a:p>
            <a:r>
              <a:rPr lang="en-US" dirty="0"/>
              <a:t>Subtraction with (+) and </a:t>
            </a:r>
            <a:r>
              <a:rPr lang="en-IN" sz="900" dirty="0"/>
              <a:t>minus</a:t>
            </a:r>
            <a:r>
              <a:rPr lang="en-US" dirty="0"/>
              <a:t>   Numbers</a:t>
            </a:r>
            <a:endParaRPr lang="en-US" sz="2000" b="0" dirty="0"/>
          </a:p>
        </p:txBody>
      </p:sp>
      <p:graphicFrame>
        <p:nvGraphicFrame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GraphicFramePr>
            <a:graphicFrameLocks noChangeAspect="1"/>
          </p:cNvGraphicFramePr>
          <p:nvPr>
            <p:extLst/>
          </p:nvPr>
        </p:nvGraphicFramePr>
        <p:xfrm>
          <a:off x="5807640" y="817350"/>
          <a:ext cx="596900" cy="482600"/>
        </p:xfrm>
        <a:graphic>
          <a:graphicData uri="http://schemas.openxmlformats.org/presentationml/2006/ole">
            <mc:AlternateContent xmlns:mc="http://schemas.openxmlformats.org/markup-compatibility/2006">
              <mc:Choice xmlns:v="urn:schemas-microsoft-com:vml" Requires="v">
                <p:oleObj spid="_x0000_s9218" name="Equation" r:id="rId3" imgW="596880" imgH="482400" progId="Equation.DSMT4">
                  <p:embed/>
                </p:oleObj>
              </mc:Choice>
              <mc:Fallback>
                <p:oleObj name="Equation" r:id="rId3" imgW="596880" imgH="482400" progId="Equation.DSMT4">
                  <p:embed/>
                  <p:pic>
                    <p:nvPicPr>
                      <p:cNvPr id="7" name="Object 6">
                        <a:extLst>
                          <a:ext uri="{FF2B5EF4-FFF2-40B4-BE49-F238E27FC236}">
                            <a16:creationId xmlns:a16="http://schemas.microsoft.com/office/drawing/2014/main" id="{D4CD9D31-8502-43FB-9C13-C8D55E409BD7}"/>
                          </a:ext>
                          <a:ext uri="{C183D7F6-B498-43B3-948B-1728B52AA6E4}">
                            <adec:decorative xmlns:adec="http://schemas.microsoft.com/office/drawing/2017/decorative" val="1"/>
                          </a:ext>
                        </a:extLst>
                      </p:cNvPr>
                      <p:cNvPicPr/>
                      <p:nvPr/>
                    </p:nvPicPr>
                    <p:blipFill>
                      <a:blip r:embed="rId4"/>
                      <a:stretch>
                        <a:fillRect/>
                      </a:stretch>
                    </p:blipFill>
                    <p:spPr>
                      <a:xfrm>
                        <a:off x="5807640" y="817350"/>
                        <a:ext cx="596900" cy="482600"/>
                      </a:xfrm>
                      <a:prstGeom prst="rect">
                        <a:avLst/>
                      </a:prstGeom>
                      <a:solidFill>
                        <a:schemeClr val="bg1"/>
                      </a:solidFill>
                    </p:spPr>
                  </p:pic>
                </p:oleObj>
              </mc:Fallback>
            </mc:AlternateContent>
          </a:graphicData>
        </a:graphic>
      </p:graphicFrame>
      <p:sp>
        <p:nvSpPr>
          <p:cNvPr id="6" name="Content Placeholder 5"/>
          <p:cNvSpPr>
            <a:spLocks noGrp="1"/>
          </p:cNvSpPr>
          <p:nvPr>
            <p:ph sz="quarter" idx="16"/>
          </p:nvPr>
        </p:nvSpPr>
        <p:spPr>
          <a:xfrm>
            <a:off x="457200" y="1555749"/>
            <a:ext cx="7960290" cy="789245"/>
          </a:xfrm>
        </p:spPr>
        <p:txBody>
          <a:bodyPr/>
          <a:lstStyle/>
          <a:p>
            <a:pPr marL="432" indent="0">
              <a:buNone/>
            </a:pPr>
            <a:r>
              <a:rPr lang="en-IN" sz="2400" dirty="0"/>
              <a:t>When two numbers are subtracted, change the sign of the number to be subtracted.</a:t>
            </a:r>
          </a:p>
        </p:txBody>
      </p:sp>
      <p:graphicFrame>
        <p:nvGraphicFramePr>
          <p:cNvPr id="11" name="Object 10" descr="1st, 12 minus left parenthesis positive 5 right parenthesis = 12 minus 5 = 7. &#10;2nd, 12 minus left parenthesis negative 5 right parenthesis = 12 plus 5 = 17. &#10;3rd, negative 12 minus left parenthesis negative 5 right parenthesis = negative 12 plus 5 = negative 7. &#10;4th, negative 12 minus left parenthesis positive 5 right parenthesis = negative 12 minus 5 = negative 17.">
            <a:extLst>
              <a:ext uri="{FF2B5EF4-FFF2-40B4-BE49-F238E27FC236}">
                <a16:creationId xmlns:a16="http://schemas.microsoft.com/office/drawing/2014/main" id="{DBA5A275-40A6-4A08-90D6-8192EEC12A9D}"/>
              </a:ext>
            </a:extLst>
          </p:cNvPr>
          <p:cNvGraphicFramePr>
            <a:graphicFrameLocks noChangeAspect="1"/>
          </p:cNvGraphicFramePr>
          <p:nvPr>
            <p:extLst/>
          </p:nvPr>
        </p:nvGraphicFramePr>
        <p:xfrm>
          <a:off x="2595563" y="2757950"/>
          <a:ext cx="3644900" cy="1803400"/>
        </p:xfrm>
        <a:graphic>
          <a:graphicData uri="http://schemas.openxmlformats.org/presentationml/2006/ole">
            <mc:AlternateContent xmlns:mc="http://schemas.openxmlformats.org/markup-compatibility/2006">
              <mc:Choice xmlns:v="urn:schemas-microsoft-com:vml" Requires="v">
                <p:oleObj spid="_x0000_s9219" name="Equation" r:id="rId5" imgW="3644640" imgH="1803240" progId="Equation.DSMT4">
                  <p:embed/>
                </p:oleObj>
              </mc:Choice>
              <mc:Fallback>
                <p:oleObj name="Equation" r:id="rId5" imgW="3644640" imgH="1803240" progId="Equation.DSMT4">
                  <p:embed/>
                  <p:pic>
                    <p:nvPicPr>
                      <p:cNvPr id="11" name="Object 10" descr="1st, 12 minus left parenthesis positive 5 right parenthesis = 12 minus 5 = 7. &#10;2nd, 12 minus left parenthesis negative 5 right parenthesis = 12 plus 5 = 17. &#10;3rd, negative 12 minus left parenthesis negative 5 right parenthesis = negative 12 plus 5 = negative 7. &#10;4th, negative 12 minus left parenthesis positive 5 right parenthesis = negative 12 minus 5 = negative 17.">
                        <a:extLst>
                          <a:ext uri="{FF2B5EF4-FFF2-40B4-BE49-F238E27FC236}">
                            <a16:creationId xmlns:a16="http://schemas.microsoft.com/office/drawing/2014/main" id="{DBA5A275-40A6-4A08-90D6-8192EEC12A9D}"/>
                          </a:ext>
                        </a:extLst>
                      </p:cNvPr>
                      <p:cNvPicPr/>
                      <p:nvPr/>
                    </p:nvPicPr>
                    <p:blipFill>
                      <a:blip r:embed="rId6"/>
                      <a:stretch>
                        <a:fillRect/>
                      </a:stretch>
                    </p:blipFill>
                    <p:spPr>
                      <a:xfrm>
                        <a:off x="2595563" y="2757950"/>
                        <a:ext cx="3644900" cy="1803400"/>
                      </a:xfrm>
                      <a:prstGeom prst="rect">
                        <a:avLst/>
                      </a:prstGeom>
                    </p:spPr>
                  </p:pic>
                </p:oleObj>
              </mc:Fallback>
            </mc:AlternateContent>
          </a:graphicData>
        </a:graphic>
      </p:graphicFrame>
    </p:spTree>
    <p:extLst>
      <p:ext uri="{BB962C8B-B14F-4D97-AF65-F5344CB8AC3E}">
        <p14:creationId xmlns:p14="http://schemas.microsoft.com/office/powerpoint/2010/main" val="4011555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6F76-BE76-414F-BE5D-EEA7575AACBB}"/>
              </a:ext>
            </a:extLst>
          </p:cNvPr>
          <p:cNvSpPr>
            <a:spLocks noGrp="1"/>
          </p:cNvSpPr>
          <p:nvPr>
            <p:ph type="title"/>
          </p:nvPr>
        </p:nvSpPr>
        <p:spPr/>
        <p:txBody>
          <a:bodyPr/>
          <a:lstStyle/>
          <a:p>
            <a:r>
              <a:rPr lang="en-IN" dirty="0"/>
              <a:t>Calculator Operations</a:t>
            </a:r>
          </a:p>
        </p:txBody>
      </p:sp>
      <p:sp>
        <p:nvSpPr>
          <p:cNvPr id="3" name="Content Placeholder 2">
            <a:extLst>
              <a:ext uri="{FF2B5EF4-FFF2-40B4-BE49-F238E27FC236}">
                <a16:creationId xmlns:a16="http://schemas.microsoft.com/office/drawing/2014/main" id="{9EB8429F-4E3B-4BFF-966E-6C1805AE83BE}"/>
              </a:ext>
            </a:extLst>
          </p:cNvPr>
          <p:cNvSpPr>
            <a:spLocks noGrp="1"/>
          </p:cNvSpPr>
          <p:nvPr>
            <p:ph sz="quarter" idx="13"/>
          </p:nvPr>
        </p:nvSpPr>
        <p:spPr>
          <a:xfrm>
            <a:off x="457200" y="1556328"/>
            <a:ext cx="8423564" cy="1422400"/>
          </a:xfrm>
        </p:spPr>
        <p:txBody>
          <a:bodyPr/>
          <a:lstStyle/>
          <a:p>
            <a:pPr marL="432" indent="0">
              <a:buNone/>
            </a:pPr>
            <a:r>
              <a:rPr lang="en-IN" sz="2400" dirty="0"/>
              <a:t>On your calculator, there are four keys used for basic mathematical operations.</a:t>
            </a:r>
          </a:p>
          <a:p>
            <a:pPr marL="432" indent="0">
              <a:buNone/>
            </a:pPr>
            <a:r>
              <a:rPr lang="en-IN" sz="2400" dirty="0"/>
              <a:t>The change sign key is used to change the sign of a number.</a:t>
            </a:r>
          </a:p>
        </p:txBody>
      </p:sp>
      <p:pic>
        <p:nvPicPr>
          <p:cNvPr id="5" name="Content Placeholder 4" descr="The following list provides the function and appearance of selected calculator keys. For long description in Notes pane, press F6.">
            <a:extLst>
              <a:ext uri="{FF2B5EF4-FFF2-40B4-BE49-F238E27FC236}">
                <a16:creationId xmlns:a16="http://schemas.microsoft.com/office/drawing/2014/main" id="{8E13FE6A-754A-4F36-B0CB-249AE8D44564}"/>
              </a:ext>
            </a:extLst>
          </p:cNvPr>
          <p:cNvPicPr>
            <a:picLocks noGrp="1" noChangeAspect="1"/>
          </p:cNvPicPr>
          <p:nvPr>
            <p:ph sz="quarter" idx="14"/>
          </p:nvPr>
        </p:nvPicPr>
        <p:blipFill>
          <a:blip r:embed="rId3"/>
          <a:stretch>
            <a:fillRect/>
          </a:stretch>
        </p:blipFill>
        <p:spPr>
          <a:xfrm>
            <a:off x="1676149" y="3325444"/>
            <a:ext cx="5791702" cy="2804403"/>
          </a:xfrm>
          <a:prstGeom prst="rect">
            <a:avLst/>
          </a:prstGeom>
        </p:spPr>
      </p:pic>
    </p:spTree>
    <p:extLst>
      <p:ext uri="{BB962C8B-B14F-4D97-AF65-F5344CB8AC3E}">
        <p14:creationId xmlns:p14="http://schemas.microsoft.com/office/powerpoint/2010/main" val="412527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EE48-35CD-463D-9CF2-081A04C4467E}"/>
              </a:ext>
            </a:extLst>
          </p:cNvPr>
          <p:cNvSpPr>
            <a:spLocks noGrp="1"/>
          </p:cNvSpPr>
          <p:nvPr>
            <p:ph type="title"/>
          </p:nvPr>
        </p:nvSpPr>
        <p:spPr/>
        <p:txBody>
          <a:bodyPr/>
          <a:lstStyle/>
          <a:p>
            <a:r>
              <a:rPr lang="en-US" dirty="0"/>
              <a:t>Calculator Operations—Example</a:t>
            </a:r>
          </a:p>
        </p:txBody>
      </p:sp>
      <p:pic>
        <p:nvPicPr>
          <p:cNvPr id="6" name="Content Placeholder 5" descr="Addition and subtraction. For long description in Notes pane, press F6.">
            <a:extLst>
              <a:ext uri="{FF2B5EF4-FFF2-40B4-BE49-F238E27FC236}">
                <a16:creationId xmlns:a16="http://schemas.microsoft.com/office/drawing/2014/main" id="{2300A4A7-453A-4D26-9039-24AADA064609}"/>
              </a:ext>
            </a:extLst>
          </p:cNvPr>
          <p:cNvPicPr>
            <a:picLocks noGrp="1" noChangeAspect="1"/>
          </p:cNvPicPr>
          <p:nvPr>
            <p:ph sz="quarter" idx="13"/>
          </p:nvPr>
        </p:nvPicPr>
        <p:blipFill>
          <a:blip r:embed="rId3"/>
          <a:stretch>
            <a:fillRect/>
          </a:stretch>
        </p:blipFill>
        <p:spPr>
          <a:xfrm>
            <a:off x="648492" y="2061406"/>
            <a:ext cx="7847017" cy="2193340"/>
          </a:xfrm>
          <a:prstGeom prst="rect">
            <a:avLst/>
          </a:prstGeom>
        </p:spPr>
      </p:pic>
    </p:spTree>
    <p:extLst>
      <p:ext uri="{BB962C8B-B14F-4D97-AF65-F5344CB8AC3E}">
        <p14:creationId xmlns:p14="http://schemas.microsoft.com/office/powerpoint/2010/main" val="363872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89F2-B79F-4C7D-84D4-0BBBF9A1283C}"/>
              </a:ext>
            </a:extLst>
          </p:cNvPr>
          <p:cNvSpPr>
            <a:spLocks noGrp="1"/>
          </p:cNvSpPr>
          <p:nvPr>
            <p:ph type="title"/>
          </p:nvPr>
        </p:nvSpPr>
        <p:spPr/>
        <p:txBody>
          <a:bodyPr/>
          <a:lstStyle/>
          <a:p>
            <a:r>
              <a:rPr lang="en-IN" dirty="0"/>
              <a:t>Calculating a Percentage</a:t>
            </a:r>
          </a:p>
        </p:txBody>
      </p:sp>
      <p:pic>
        <p:nvPicPr>
          <p:cNvPr id="5" name="Content Placeholder 4" descr="Key math skill, calculating percentages.">
            <a:extLst>
              <a:ext uri="{FF2B5EF4-FFF2-40B4-BE49-F238E27FC236}">
                <a16:creationId xmlns:a16="http://schemas.microsoft.com/office/drawing/2014/main" id="{F8CA3B0D-9192-455E-A219-9427C297556E}"/>
              </a:ext>
            </a:extLst>
          </p:cNvPr>
          <p:cNvPicPr>
            <a:picLocks noGrp="1" noChangeAspect="1"/>
          </p:cNvPicPr>
          <p:nvPr>
            <p:ph sz="quarter" idx="13"/>
          </p:nvPr>
        </p:nvPicPr>
        <p:blipFill>
          <a:blip r:embed="rId3"/>
          <a:stretch>
            <a:fillRect/>
          </a:stretch>
        </p:blipFill>
        <p:spPr>
          <a:xfrm>
            <a:off x="468313" y="1665288"/>
            <a:ext cx="3200677" cy="835224"/>
          </a:xfrm>
          <a:prstGeom prst="rect">
            <a:avLst/>
          </a:prstGeom>
        </p:spPr>
      </p:pic>
      <p:sp>
        <p:nvSpPr>
          <p:cNvPr id="4" name="Content Placeholder 3">
            <a:extLst>
              <a:ext uri="{FF2B5EF4-FFF2-40B4-BE49-F238E27FC236}">
                <a16:creationId xmlns:a16="http://schemas.microsoft.com/office/drawing/2014/main" id="{8A990095-3113-4CF2-853E-C2A25CD7962F}"/>
              </a:ext>
            </a:extLst>
          </p:cNvPr>
          <p:cNvSpPr>
            <a:spLocks noGrp="1"/>
          </p:cNvSpPr>
          <p:nvPr>
            <p:ph sz="quarter" idx="14"/>
          </p:nvPr>
        </p:nvSpPr>
        <p:spPr>
          <a:xfrm>
            <a:off x="457200" y="2669459"/>
            <a:ext cx="8229600" cy="2109018"/>
          </a:xfrm>
        </p:spPr>
        <p:txBody>
          <a:bodyPr/>
          <a:lstStyle/>
          <a:p>
            <a:pPr marL="432" indent="0">
              <a:buNone/>
            </a:pPr>
            <a:r>
              <a:rPr lang="en-IN" sz="2400" dirty="0"/>
              <a:t>To determine a percent, divide the parts by the total (whole) and multiply by 100%.</a:t>
            </a:r>
          </a:p>
          <a:p>
            <a:pPr marL="432" indent="0">
              <a:buNone/>
            </a:pPr>
            <a:r>
              <a:rPr lang="en-IN" sz="2400" dirty="0"/>
              <a:t>An aspirin tablet contains 325 milligrams of aspirin (active ingredient), and the tablet has a mass of 545 m</a:t>
            </a:r>
            <a:r>
              <a:rPr lang="en-IN" sz="100" dirty="0"/>
              <a:t>illi</a:t>
            </a:r>
            <a:r>
              <a:rPr lang="en-IN" sz="2400" dirty="0"/>
              <a:t>g</a:t>
            </a:r>
            <a:r>
              <a:rPr lang="en-IN" sz="100" dirty="0"/>
              <a:t>rams</a:t>
            </a:r>
            <a:r>
              <a:rPr lang="en-IN" sz="2400" dirty="0"/>
              <a:t>. What is the percentage of aspirin in the tablet?</a:t>
            </a:r>
          </a:p>
        </p:txBody>
      </p:sp>
      <p:graphicFrame>
        <p:nvGraphicFramePr>
          <p:cNvPr id="6" name="Object 5" descr="325 mg aspirin over 545 mg tablet times 100 % = 59.6 % aspirin.">
            <a:extLst>
              <a:ext uri="{FF2B5EF4-FFF2-40B4-BE49-F238E27FC236}">
                <a16:creationId xmlns:a16="http://schemas.microsoft.com/office/drawing/2014/main" id="{E76088AB-3D14-402F-AE4D-3871C025DF83}"/>
              </a:ext>
            </a:extLst>
          </p:cNvPr>
          <p:cNvGraphicFramePr>
            <a:graphicFrameLocks noChangeAspect="1"/>
          </p:cNvGraphicFramePr>
          <p:nvPr>
            <p:extLst/>
          </p:nvPr>
        </p:nvGraphicFramePr>
        <p:xfrm>
          <a:off x="1930400" y="4947424"/>
          <a:ext cx="5283200" cy="787400"/>
        </p:xfrm>
        <a:graphic>
          <a:graphicData uri="http://schemas.openxmlformats.org/presentationml/2006/ole">
            <mc:AlternateContent xmlns:mc="http://schemas.openxmlformats.org/markup-compatibility/2006">
              <mc:Choice xmlns:v="urn:schemas-microsoft-com:vml" Requires="v">
                <p:oleObj spid="_x0000_s10242" name="Equation" r:id="rId4" imgW="5283000" imgH="787320" progId="Equation.DSMT4">
                  <p:embed/>
                </p:oleObj>
              </mc:Choice>
              <mc:Fallback>
                <p:oleObj name="Equation" r:id="rId4" imgW="5283000" imgH="787320" progId="Equation.DSMT4">
                  <p:embed/>
                  <p:pic>
                    <p:nvPicPr>
                      <p:cNvPr id="6" name="Object 5" descr="325 mg aspirin over 545 mg tablet times 100 % = 59.6 % aspirin.">
                        <a:extLst>
                          <a:ext uri="{FF2B5EF4-FFF2-40B4-BE49-F238E27FC236}">
                            <a16:creationId xmlns:a16="http://schemas.microsoft.com/office/drawing/2014/main" id="{E76088AB-3D14-402F-AE4D-3871C025DF83}"/>
                          </a:ext>
                        </a:extLst>
                      </p:cNvPr>
                      <p:cNvPicPr/>
                      <p:nvPr/>
                    </p:nvPicPr>
                    <p:blipFill>
                      <a:blip r:embed="rId5"/>
                      <a:stretch>
                        <a:fillRect/>
                      </a:stretch>
                    </p:blipFill>
                    <p:spPr>
                      <a:xfrm>
                        <a:off x="1930400" y="4947424"/>
                        <a:ext cx="5283200" cy="787400"/>
                      </a:xfrm>
                      <a:prstGeom prst="rect">
                        <a:avLst/>
                      </a:prstGeom>
                    </p:spPr>
                  </p:pic>
                </p:oleObj>
              </mc:Fallback>
            </mc:AlternateContent>
          </a:graphicData>
        </a:graphic>
      </p:graphicFrame>
    </p:spTree>
    <p:extLst>
      <p:ext uri="{BB962C8B-B14F-4D97-AF65-F5344CB8AC3E}">
        <p14:creationId xmlns:p14="http://schemas.microsoft.com/office/powerpoint/2010/main" val="3147204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2AC0-ADB1-4B1D-9701-E7AA03C72313}"/>
              </a:ext>
            </a:extLst>
          </p:cNvPr>
          <p:cNvSpPr>
            <a:spLocks noGrp="1"/>
          </p:cNvSpPr>
          <p:nvPr>
            <p:ph type="title"/>
          </p:nvPr>
        </p:nvSpPr>
        <p:spPr/>
        <p:txBody>
          <a:bodyPr/>
          <a:lstStyle/>
          <a:p>
            <a:r>
              <a:rPr lang="en-IN" dirty="0"/>
              <a:t>Percentage</a:t>
            </a:r>
          </a:p>
        </p:txBody>
      </p:sp>
      <p:sp>
        <p:nvSpPr>
          <p:cNvPr id="3" name="Content Placeholder 2">
            <a:extLst>
              <a:ext uri="{FF2B5EF4-FFF2-40B4-BE49-F238E27FC236}">
                <a16:creationId xmlns:a16="http://schemas.microsoft.com/office/drawing/2014/main" id="{B13C3328-B3AE-4E0F-BFE8-0294F0536C92}"/>
              </a:ext>
            </a:extLst>
          </p:cNvPr>
          <p:cNvSpPr>
            <a:spLocks noGrp="1"/>
          </p:cNvSpPr>
          <p:nvPr>
            <p:ph sz="quarter" idx="13"/>
          </p:nvPr>
        </p:nvSpPr>
        <p:spPr>
          <a:xfrm>
            <a:off x="457200" y="1556327"/>
            <a:ext cx="8229600" cy="788668"/>
          </a:xfrm>
        </p:spPr>
        <p:txBody>
          <a:bodyPr/>
          <a:lstStyle/>
          <a:p>
            <a:pPr marL="432" indent="0">
              <a:buNone/>
            </a:pPr>
            <a:r>
              <a:rPr lang="en-IN" dirty="0"/>
              <a:t>A percentage (%) represents the number of parts of an item in 100 of those items.</a:t>
            </a:r>
          </a:p>
        </p:txBody>
      </p:sp>
      <p:graphicFrame>
        <p:nvGraphicFramePr>
          <p:cNvPr id="4" name="Object 3" descr="5 % red balls = 5 red balls over 100 balls. 50 % green balls = 50 green balls over 100 balls.">
            <a:extLst>
              <a:ext uri="{FF2B5EF4-FFF2-40B4-BE49-F238E27FC236}">
                <a16:creationId xmlns:a16="http://schemas.microsoft.com/office/drawing/2014/main" id="{A10FBEDF-A37C-4102-A07E-1D0A342E90CA}"/>
              </a:ext>
            </a:extLst>
          </p:cNvPr>
          <p:cNvGraphicFramePr>
            <a:graphicFrameLocks noChangeAspect="1"/>
          </p:cNvGraphicFramePr>
          <p:nvPr>
            <p:extLst/>
          </p:nvPr>
        </p:nvGraphicFramePr>
        <p:xfrm>
          <a:off x="468313" y="2588672"/>
          <a:ext cx="8293100" cy="736600"/>
        </p:xfrm>
        <a:graphic>
          <a:graphicData uri="http://schemas.openxmlformats.org/presentationml/2006/ole">
            <mc:AlternateContent xmlns:mc="http://schemas.openxmlformats.org/markup-compatibility/2006">
              <mc:Choice xmlns:v="urn:schemas-microsoft-com:vml" Requires="v">
                <p:oleObj spid="_x0000_s11266" name="Equation" r:id="rId3" imgW="8292960" imgH="736560" progId="Equation.DSMT4">
                  <p:embed/>
                </p:oleObj>
              </mc:Choice>
              <mc:Fallback>
                <p:oleObj name="Equation" r:id="rId3" imgW="8292960" imgH="736560" progId="Equation.DSMT4">
                  <p:embed/>
                  <p:pic>
                    <p:nvPicPr>
                      <p:cNvPr id="4" name="Object 3" descr="5 % red balls = 5 red balls over 100 balls. 50 % green balls = 50 green balls over 100 balls.">
                        <a:extLst>
                          <a:ext uri="{FF2B5EF4-FFF2-40B4-BE49-F238E27FC236}">
                            <a16:creationId xmlns:a16="http://schemas.microsoft.com/office/drawing/2014/main" id="{A10FBEDF-A37C-4102-A07E-1D0A342E90CA}"/>
                          </a:ext>
                        </a:extLst>
                      </p:cNvPr>
                      <p:cNvPicPr/>
                      <p:nvPr/>
                    </p:nvPicPr>
                    <p:blipFill>
                      <a:blip r:embed="rId4"/>
                      <a:stretch>
                        <a:fillRect/>
                      </a:stretch>
                    </p:blipFill>
                    <p:spPr>
                      <a:xfrm>
                        <a:off x="468313" y="2588672"/>
                        <a:ext cx="8293100" cy="736600"/>
                      </a:xfrm>
                      <a:prstGeom prst="rect">
                        <a:avLst/>
                      </a:prstGeom>
                    </p:spPr>
                  </p:pic>
                </p:oleObj>
              </mc:Fallback>
            </mc:AlternateContent>
          </a:graphicData>
        </a:graphic>
      </p:graphicFrame>
    </p:spTree>
    <p:extLst>
      <p:ext uri="{BB962C8B-B14F-4D97-AF65-F5344CB8AC3E}">
        <p14:creationId xmlns:p14="http://schemas.microsoft.com/office/powerpoint/2010/main" val="2684227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75D4-2263-46C1-AA6B-FCE6EAA3EB91}"/>
              </a:ext>
            </a:extLst>
          </p:cNvPr>
          <p:cNvSpPr>
            <a:spLocks noGrp="1"/>
          </p:cNvSpPr>
          <p:nvPr>
            <p:ph type="title"/>
          </p:nvPr>
        </p:nvSpPr>
        <p:spPr/>
        <p:txBody>
          <a:bodyPr/>
          <a:lstStyle/>
          <a:p>
            <a:r>
              <a:rPr lang="en-IN" dirty="0"/>
              <a:t>Solving Equations</a:t>
            </a:r>
          </a:p>
        </p:txBody>
      </p:sp>
      <p:pic>
        <p:nvPicPr>
          <p:cNvPr id="13" name="Content Placeholder 12" descr="Key math skill, solving equations.">
            <a:extLst>
              <a:ext uri="{FF2B5EF4-FFF2-40B4-BE49-F238E27FC236}">
                <a16:creationId xmlns:a16="http://schemas.microsoft.com/office/drawing/2014/main" id="{54360FD7-902F-4D9F-9250-0662D63FD2EE}"/>
              </a:ext>
            </a:extLst>
          </p:cNvPr>
          <p:cNvPicPr>
            <a:picLocks noGrp="1" noChangeAspect="1"/>
          </p:cNvPicPr>
          <p:nvPr>
            <p:ph sz="quarter" idx="16"/>
          </p:nvPr>
        </p:nvPicPr>
        <p:blipFill>
          <a:blip r:embed="rId3"/>
          <a:stretch>
            <a:fillRect/>
          </a:stretch>
        </p:blipFill>
        <p:spPr>
          <a:xfrm>
            <a:off x="457200" y="1665288"/>
            <a:ext cx="2206943" cy="566977"/>
          </a:xfrm>
          <a:prstGeom prst="rect">
            <a:avLst/>
          </a:prstGeom>
        </p:spPr>
      </p:pic>
      <p:sp>
        <p:nvSpPr>
          <p:cNvPr id="4" name="Content Placeholder 3">
            <a:extLst>
              <a:ext uri="{FF2B5EF4-FFF2-40B4-BE49-F238E27FC236}">
                <a16:creationId xmlns:a16="http://schemas.microsoft.com/office/drawing/2014/main" id="{8F9F7FB6-51CE-488E-AA8B-E66BDF6065BA}"/>
              </a:ext>
            </a:extLst>
          </p:cNvPr>
          <p:cNvSpPr>
            <a:spLocks noGrp="1"/>
          </p:cNvSpPr>
          <p:nvPr>
            <p:ph sz="quarter" idx="14"/>
          </p:nvPr>
        </p:nvSpPr>
        <p:spPr>
          <a:xfrm>
            <a:off x="457200" y="2318909"/>
            <a:ext cx="8229600" cy="338400"/>
          </a:xfrm>
        </p:spPr>
        <p:txBody>
          <a:bodyPr/>
          <a:lstStyle/>
          <a:p>
            <a:pPr marL="432" indent="0">
              <a:buNone/>
            </a:pPr>
            <a:r>
              <a:rPr lang="en-IN" dirty="0"/>
              <a:t>Equations can be rearranged to solve for an unknown variable.</a:t>
            </a:r>
          </a:p>
        </p:txBody>
      </p:sp>
      <p:graphicFrame>
        <p:nvGraphicFramePr>
          <p:cNvPr id="14" name="Object 13" descr="2 x plus 8 = 14.">
            <a:extLst>
              <a:ext uri="{FF2B5EF4-FFF2-40B4-BE49-F238E27FC236}">
                <a16:creationId xmlns:a16="http://schemas.microsoft.com/office/drawing/2014/main" id="{4BC9FE94-1147-4A03-A942-ED96EC7926F8}"/>
              </a:ext>
            </a:extLst>
          </p:cNvPr>
          <p:cNvGraphicFramePr>
            <a:graphicFrameLocks noChangeAspect="1"/>
          </p:cNvGraphicFramePr>
          <p:nvPr>
            <p:extLst/>
          </p:nvPr>
        </p:nvGraphicFramePr>
        <p:xfrm>
          <a:off x="3267182" y="2724672"/>
          <a:ext cx="1329477" cy="286349"/>
        </p:xfrm>
        <a:graphic>
          <a:graphicData uri="http://schemas.openxmlformats.org/presentationml/2006/ole">
            <mc:AlternateContent xmlns:mc="http://schemas.openxmlformats.org/markup-compatibility/2006">
              <mc:Choice xmlns:v="urn:schemas-microsoft-com:vml" Requires="v">
                <p:oleObj spid="_x0000_s12290" name="Equation" r:id="rId4" imgW="825480" imgH="177480" progId="Equation.DSMT4">
                  <p:embed/>
                </p:oleObj>
              </mc:Choice>
              <mc:Fallback>
                <p:oleObj name="Equation" r:id="rId4" imgW="825480" imgH="177480" progId="Equation.DSMT4">
                  <p:embed/>
                  <p:pic>
                    <p:nvPicPr>
                      <p:cNvPr id="14" name="Object 13" descr="2 x plus 8 = 14.">
                        <a:extLst>
                          <a:ext uri="{FF2B5EF4-FFF2-40B4-BE49-F238E27FC236}">
                            <a16:creationId xmlns:a16="http://schemas.microsoft.com/office/drawing/2014/main" id="{4BC9FE94-1147-4A03-A942-ED96EC7926F8}"/>
                          </a:ext>
                        </a:extLst>
                      </p:cNvPr>
                      <p:cNvPicPr/>
                      <p:nvPr/>
                    </p:nvPicPr>
                    <p:blipFill>
                      <a:blip r:embed="rId5"/>
                      <a:stretch>
                        <a:fillRect/>
                      </a:stretch>
                    </p:blipFill>
                    <p:spPr>
                      <a:xfrm>
                        <a:off x="3267182" y="2724672"/>
                        <a:ext cx="1329477" cy="286349"/>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1AAC748-DC16-439B-8CC0-5B04FECF768A}"/>
              </a:ext>
            </a:extLst>
          </p:cNvPr>
          <p:cNvSpPr>
            <a:spLocks noGrp="1"/>
          </p:cNvSpPr>
          <p:nvPr>
            <p:ph sz="quarter" idx="15"/>
          </p:nvPr>
        </p:nvSpPr>
        <p:spPr>
          <a:xfrm>
            <a:off x="457200" y="3108303"/>
            <a:ext cx="8229600" cy="338400"/>
          </a:xfrm>
        </p:spPr>
        <p:txBody>
          <a:bodyPr/>
          <a:lstStyle/>
          <a:p>
            <a:pPr marL="432000" indent="-432000">
              <a:buFont typeface="+mj-lt"/>
              <a:buAutoNum type="arabicPeriod"/>
            </a:pPr>
            <a:r>
              <a:rPr lang="en-IN" b="1" dirty="0"/>
              <a:t>Place all like items on one side.</a:t>
            </a:r>
          </a:p>
        </p:txBody>
      </p:sp>
      <p:sp>
        <p:nvSpPr>
          <p:cNvPr id="6" name="Content Placeholder 5">
            <a:extLst>
              <a:ext uri="{FF2B5EF4-FFF2-40B4-BE49-F238E27FC236}">
                <a16:creationId xmlns:a16="http://schemas.microsoft.com/office/drawing/2014/main" id="{A027224A-4663-452A-A038-D3D2D6F081DE}"/>
              </a:ext>
            </a:extLst>
          </p:cNvPr>
          <p:cNvSpPr>
            <a:spLocks noGrp="1"/>
          </p:cNvSpPr>
          <p:nvPr>
            <p:ph sz="quarter" idx="17"/>
          </p:nvPr>
        </p:nvSpPr>
        <p:spPr>
          <a:xfrm>
            <a:off x="457200" y="3507567"/>
            <a:ext cx="3027362" cy="338400"/>
          </a:xfrm>
        </p:spPr>
        <p:txBody>
          <a:bodyPr/>
          <a:lstStyle/>
          <a:p>
            <a:pPr indent="0">
              <a:buNone/>
            </a:pPr>
            <a:r>
              <a:rPr lang="en-IN" dirty="0"/>
              <a:t>Subtract 8 from each side:</a:t>
            </a:r>
          </a:p>
        </p:txBody>
      </p:sp>
      <p:graphicFrame>
        <p:nvGraphicFramePr>
          <p:cNvPr id="15" name="Object 14" descr="2 x plus 8 minus 8 = 14 minus 8. 2 x = 6.">
            <a:extLst>
              <a:ext uri="{FF2B5EF4-FFF2-40B4-BE49-F238E27FC236}">
                <a16:creationId xmlns:a16="http://schemas.microsoft.com/office/drawing/2014/main" id="{82BA9525-7CC7-4994-9FA6-564E5E3B209C}"/>
              </a:ext>
            </a:extLst>
          </p:cNvPr>
          <p:cNvGraphicFramePr>
            <a:graphicFrameLocks noChangeAspect="1"/>
          </p:cNvGraphicFramePr>
          <p:nvPr>
            <p:extLst/>
          </p:nvPr>
        </p:nvGraphicFramePr>
        <p:xfrm>
          <a:off x="3642867" y="3522081"/>
          <a:ext cx="1824182" cy="577273"/>
        </p:xfrm>
        <a:graphic>
          <a:graphicData uri="http://schemas.openxmlformats.org/presentationml/2006/ole">
            <mc:AlternateContent xmlns:mc="http://schemas.openxmlformats.org/markup-compatibility/2006">
              <mc:Choice xmlns:v="urn:schemas-microsoft-com:vml" Requires="v">
                <p:oleObj spid="_x0000_s12291" name="Equation" r:id="rId6" imgW="2006280" imgH="634680" progId="Equation.DSMT4">
                  <p:embed/>
                </p:oleObj>
              </mc:Choice>
              <mc:Fallback>
                <p:oleObj name="Equation" r:id="rId6" imgW="2006280" imgH="634680" progId="Equation.DSMT4">
                  <p:embed/>
                  <p:pic>
                    <p:nvPicPr>
                      <p:cNvPr id="15" name="Object 14" descr="2 x plus 8 minus 8 = 14 minus 8. 2 x = 6.">
                        <a:extLst>
                          <a:ext uri="{FF2B5EF4-FFF2-40B4-BE49-F238E27FC236}">
                            <a16:creationId xmlns:a16="http://schemas.microsoft.com/office/drawing/2014/main" id="{82BA9525-7CC7-4994-9FA6-564E5E3B209C}"/>
                          </a:ext>
                        </a:extLst>
                      </p:cNvPr>
                      <p:cNvPicPr/>
                      <p:nvPr/>
                    </p:nvPicPr>
                    <p:blipFill>
                      <a:blip r:embed="rId7"/>
                      <a:stretch>
                        <a:fillRect/>
                      </a:stretch>
                    </p:blipFill>
                    <p:spPr>
                      <a:xfrm>
                        <a:off x="3642867" y="3522081"/>
                        <a:ext cx="1824182" cy="577273"/>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A6D27769-A025-479E-8A27-EBE8DF1BB92C}"/>
              </a:ext>
            </a:extLst>
          </p:cNvPr>
          <p:cNvSpPr>
            <a:spLocks noGrp="1"/>
          </p:cNvSpPr>
          <p:nvPr>
            <p:ph sz="quarter" idx="18"/>
          </p:nvPr>
        </p:nvSpPr>
        <p:spPr>
          <a:xfrm>
            <a:off x="457200" y="4181410"/>
            <a:ext cx="8211331" cy="338400"/>
          </a:xfrm>
          <a:noFill/>
          <a:ln>
            <a:noFill/>
          </a:ln>
        </p:spPr>
        <p:txBody>
          <a:bodyPr lIns="0" tIns="0" rIns="0" bIns="0" anchor="t" anchorCtr="0"/>
          <a:lstStyle/>
          <a:p>
            <a:pPr marL="432000" indent="-432000">
              <a:buFont typeface="+mj-lt"/>
              <a:buAutoNum type="arabicPeriod" startAt="2"/>
            </a:pPr>
            <a:r>
              <a:rPr lang="en-IN" b="1" dirty="0"/>
              <a:t>Isolate the variable you need to solve for.</a:t>
            </a:r>
          </a:p>
        </p:txBody>
      </p:sp>
      <p:sp>
        <p:nvSpPr>
          <p:cNvPr id="8" name="Content Placeholder 7">
            <a:extLst>
              <a:ext uri="{FF2B5EF4-FFF2-40B4-BE49-F238E27FC236}">
                <a16:creationId xmlns:a16="http://schemas.microsoft.com/office/drawing/2014/main" id="{057395F7-56BD-474D-96B4-E886585FF890}"/>
              </a:ext>
            </a:extLst>
          </p:cNvPr>
          <p:cNvSpPr>
            <a:spLocks noGrp="1"/>
          </p:cNvSpPr>
          <p:nvPr>
            <p:ph sz="quarter" idx="19"/>
          </p:nvPr>
        </p:nvSpPr>
        <p:spPr>
          <a:xfrm>
            <a:off x="457201" y="4592568"/>
            <a:ext cx="2686050" cy="338400"/>
          </a:xfrm>
        </p:spPr>
        <p:txBody>
          <a:bodyPr/>
          <a:lstStyle/>
          <a:p>
            <a:pPr indent="0">
              <a:buNone/>
            </a:pPr>
            <a:r>
              <a:rPr lang="en-IN" dirty="0"/>
              <a:t>Divide both sides by 2:</a:t>
            </a:r>
          </a:p>
        </p:txBody>
      </p:sp>
      <p:graphicFrame>
        <p:nvGraphicFramePr>
          <p:cNvPr id="16" name="Object 15" descr="2 x over 2 = 6 over 2. X = 3.">
            <a:extLst>
              <a:ext uri="{FF2B5EF4-FFF2-40B4-BE49-F238E27FC236}">
                <a16:creationId xmlns:a16="http://schemas.microsoft.com/office/drawing/2014/main" id="{EE2D98E0-9EE7-4641-B10F-230D0962CC77}"/>
              </a:ext>
            </a:extLst>
          </p:cNvPr>
          <p:cNvGraphicFramePr>
            <a:graphicFrameLocks noChangeAspect="1"/>
          </p:cNvGraphicFramePr>
          <p:nvPr>
            <p:extLst/>
          </p:nvPr>
        </p:nvGraphicFramePr>
        <p:xfrm>
          <a:off x="3642867" y="4601866"/>
          <a:ext cx="1625600" cy="622300"/>
        </p:xfrm>
        <a:graphic>
          <a:graphicData uri="http://schemas.openxmlformats.org/presentationml/2006/ole">
            <mc:AlternateContent xmlns:mc="http://schemas.openxmlformats.org/markup-compatibility/2006">
              <mc:Choice xmlns:v="urn:schemas-microsoft-com:vml" Requires="v">
                <p:oleObj spid="_x0000_s12292" name="Equation" r:id="rId8" imgW="1625400" imgH="622080" progId="Equation.DSMT4">
                  <p:embed/>
                </p:oleObj>
              </mc:Choice>
              <mc:Fallback>
                <p:oleObj name="Equation" r:id="rId8" imgW="1625400" imgH="622080" progId="Equation.DSMT4">
                  <p:embed/>
                  <p:pic>
                    <p:nvPicPr>
                      <p:cNvPr id="16" name="Object 15" descr="2 x over 2 = 6 over 2. X = 3.">
                        <a:extLst>
                          <a:ext uri="{FF2B5EF4-FFF2-40B4-BE49-F238E27FC236}">
                            <a16:creationId xmlns:a16="http://schemas.microsoft.com/office/drawing/2014/main" id="{EE2D98E0-9EE7-4641-B10F-230D0962CC77}"/>
                          </a:ext>
                        </a:extLst>
                      </p:cNvPr>
                      <p:cNvPicPr/>
                      <p:nvPr/>
                    </p:nvPicPr>
                    <p:blipFill>
                      <a:blip r:embed="rId9"/>
                      <a:stretch>
                        <a:fillRect/>
                      </a:stretch>
                    </p:blipFill>
                    <p:spPr>
                      <a:xfrm>
                        <a:off x="3642867" y="4601866"/>
                        <a:ext cx="1625600" cy="6223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48952DF-D63D-4261-8A74-83684BD42726}"/>
              </a:ext>
            </a:extLst>
          </p:cNvPr>
          <p:cNvSpPr>
            <a:spLocks noGrp="1"/>
          </p:cNvSpPr>
          <p:nvPr>
            <p:ph sz="quarter" idx="20"/>
          </p:nvPr>
        </p:nvSpPr>
        <p:spPr>
          <a:xfrm>
            <a:off x="457200" y="5289991"/>
            <a:ext cx="2686051" cy="338400"/>
          </a:xfrm>
          <a:noFill/>
          <a:ln>
            <a:noFill/>
          </a:ln>
        </p:spPr>
        <p:txBody>
          <a:bodyPr lIns="0" tIns="0" rIns="0" bIns="0" anchor="t" anchorCtr="0"/>
          <a:lstStyle/>
          <a:p>
            <a:pPr marL="432000" indent="-432000">
              <a:buFont typeface="+mj-lt"/>
              <a:buAutoNum type="arabicPeriod" startAt="3"/>
            </a:pPr>
            <a:r>
              <a:rPr lang="en-IN" b="1" dirty="0"/>
              <a:t>Check your answer.</a:t>
            </a:r>
          </a:p>
        </p:txBody>
      </p:sp>
      <p:graphicFrame>
        <p:nvGraphicFramePr>
          <p:cNvPr id="17" name="Object 16" descr="2, left parenthesis, 3, right parenthesis, plus 8 = 14. 6 plus 8 = 14. 14 = 14. ">
            <a:extLst>
              <a:ext uri="{FF2B5EF4-FFF2-40B4-BE49-F238E27FC236}">
                <a16:creationId xmlns:a16="http://schemas.microsoft.com/office/drawing/2014/main" id="{E79D23D8-F53E-460B-A88A-C15F1B56ED06}"/>
              </a:ext>
            </a:extLst>
          </p:cNvPr>
          <p:cNvGraphicFramePr>
            <a:graphicFrameLocks noChangeAspect="1"/>
          </p:cNvGraphicFramePr>
          <p:nvPr>
            <p:extLst/>
          </p:nvPr>
        </p:nvGraphicFramePr>
        <p:xfrm>
          <a:off x="1864458" y="5703056"/>
          <a:ext cx="1327727" cy="738909"/>
        </p:xfrm>
        <a:graphic>
          <a:graphicData uri="http://schemas.openxmlformats.org/presentationml/2006/ole">
            <mc:AlternateContent xmlns:mc="http://schemas.openxmlformats.org/markup-compatibility/2006">
              <mc:Choice xmlns:v="urn:schemas-microsoft-com:vml" Requires="v">
                <p:oleObj spid="_x0000_s12293" name="Equation" r:id="rId10" imgW="1460160" imgH="812520" progId="Equation.DSMT4">
                  <p:embed/>
                </p:oleObj>
              </mc:Choice>
              <mc:Fallback>
                <p:oleObj name="Equation" r:id="rId10" imgW="1460160" imgH="812520" progId="Equation.DSMT4">
                  <p:embed/>
                  <p:pic>
                    <p:nvPicPr>
                      <p:cNvPr id="17" name="Object 16" descr="2, left parenthesis, 3, right parenthesis, plus 8 = 14. 6 plus 8 = 14. 14 = 14. ">
                        <a:extLst>
                          <a:ext uri="{FF2B5EF4-FFF2-40B4-BE49-F238E27FC236}">
                            <a16:creationId xmlns:a16="http://schemas.microsoft.com/office/drawing/2014/main" id="{E79D23D8-F53E-460B-A88A-C15F1B56ED06}"/>
                          </a:ext>
                        </a:extLst>
                      </p:cNvPr>
                      <p:cNvPicPr/>
                      <p:nvPr/>
                    </p:nvPicPr>
                    <p:blipFill>
                      <a:blip r:embed="rId11"/>
                      <a:stretch>
                        <a:fillRect/>
                      </a:stretch>
                    </p:blipFill>
                    <p:spPr>
                      <a:xfrm>
                        <a:off x="1864458" y="5703056"/>
                        <a:ext cx="1327727" cy="738909"/>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9148CD69-81A1-4DB5-BF62-EE6343882A87}"/>
              </a:ext>
            </a:extLst>
          </p:cNvPr>
          <p:cNvSpPr>
            <a:spLocks noGrp="1"/>
          </p:cNvSpPr>
          <p:nvPr>
            <p:ph sz="quarter" idx="21"/>
          </p:nvPr>
        </p:nvSpPr>
        <p:spPr>
          <a:xfrm>
            <a:off x="3642867" y="6097693"/>
            <a:ext cx="3730239" cy="338400"/>
          </a:xfrm>
        </p:spPr>
        <p:txBody>
          <a:bodyPr/>
          <a:lstStyle/>
          <a:p>
            <a:pPr marL="432" indent="0">
              <a:buNone/>
            </a:pPr>
            <a:r>
              <a:rPr lang="en-IN" dirty="0"/>
              <a:t>Your answer </a:t>
            </a:r>
            <a:r>
              <a:rPr lang="en-IN" i="1" dirty="0"/>
              <a:t>x</a:t>
            </a:r>
            <a:r>
              <a:rPr lang="en-IN" dirty="0"/>
              <a:t> = 3 is correct</a:t>
            </a:r>
          </a:p>
        </p:txBody>
      </p:sp>
    </p:spTree>
    <p:extLst>
      <p:ext uri="{BB962C8B-B14F-4D97-AF65-F5344CB8AC3E}">
        <p14:creationId xmlns:p14="http://schemas.microsoft.com/office/powerpoint/2010/main" val="1130696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456D-A145-4F05-B1DD-9C04ACC65E82}"/>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97ED98AC-B571-403A-82EC-2EDE953FFF4B}"/>
              </a:ext>
            </a:extLst>
          </p:cNvPr>
          <p:cNvSpPr>
            <a:spLocks noGrp="1"/>
          </p:cNvSpPr>
          <p:nvPr>
            <p:ph sz="quarter" idx="13"/>
          </p:nvPr>
        </p:nvSpPr>
        <p:spPr>
          <a:xfrm>
            <a:off x="457200" y="1556326"/>
            <a:ext cx="4390571" cy="414000"/>
          </a:xfrm>
        </p:spPr>
        <p:txBody>
          <a:bodyPr/>
          <a:lstStyle/>
          <a:p>
            <a:pPr marL="432" indent="0">
              <a:buNone/>
            </a:pPr>
            <a:r>
              <a:rPr lang="en-IN" dirty="0"/>
              <a:t>Solve the following equation for</a:t>
            </a:r>
          </a:p>
        </p:txBody>
      </p:sp>
      <p:graphicFrame>
        <p:nvGraphicFramePr>
          <p:cNvPr id="4" name="Object 3" descr="P sub 1:">
            <a:extLst>
              <a:ext uri="{FF2B5EF4-FFF2-40B4-BE49-F238E27FC236}">
                <a16:creationId xmlns:a16="http://schemas.microsoft.com/office/drawing/2014/main" id="{F3BBAD8B-01E3-406E-9E83-A530F8004AD9}"/>
              </a:ext>
            </a:extLst>
          </p:cNvPr>
          <p:cNvGraphicFramePr>
            <a:graphicFrameLocks noChangeAspect="1"/>
          </p:cNvGraphicFramePr>
          <p:nvPr>
            <p:extLst/>
          </p:nvPr>
        </p:nvGraphicFramePr>
        <p:xfrm>
          <a:off x="4936673" y="1572826"/>
          <a:ext cx="431800" cy="381000"/>
        </p:xfrm>
        <a:graphic>
          <a:graphicData uri="http://schemas.openxmlformats.org/presentationml/2006/ole">
            <mc:AlternateContent xmlns:mc="http://schemas.openxmlformats.org/markup-compatibility/2006">
              <mc:Choice xmlns:v="urn:schemas-microsoft-com:vml" Requires="v">
                <p:oleObj spid="_x0000_s13314" name="Equation" r:id="rId3" imgW="431640" imgH="380880" progId="Equation.DSMT4">
                  <p:embed/>
                </p:oleObj>
              </mc:Choice>
              <mc:Fallback>
                <p:oleObj name="Equation" r:id="rId3" imgW="431640" imgH="380880" progId="Equation.DSMT4">
                  <p:embed/>
                  <p:pic>
                    <p:nvPicPr>
                      <p:cNvPr id="4" name="Object 3" descr="P sub 1:">
                        <a:extLst>
                          <a:ext uri="{FF2B5EF4-FFF2-40B4-BE49-F238E27FC236}">
                            <a16:creationId xmlns:a16="http://schemas.microsoft.com/office/drawing/2014/main" id="{F3BBAD8B-01E3-406E-9E83-A530F8004AD9}"/>
                          </a:ext>
                        </a:extLst>
                      </p:cNvPr>
                      <p:cNvPicPr/>
                      <p:nvPr/>
                    </p:nvPicPr>
                    <p:blipFill>
                      <a:blip r:embed="rId4"/>
                      <a:stretch>
                        <a:fillRect/>
                      </a:stretch>
                    </p:blipFill>
                    <p:spPr>
                      <a:xfrm>
                        <a:off x="4936673" y="1572826"/>
                        <a:ext cx="431800" cy="381000"/>
                      </a:xfrm>
                      <a:prstGeom prst="rect">
                        <a:avLst/>
                      </a:prstGeom>
                    </p:spPr>
                  </p:pic>
                </p:oleObj>
              </mc:Fallback>
            </mc:AlternateContent>
          </a:graphicData>
        </a:graphic>
      </p:graphicFrame>
      <p:graphicFrame>
        <p:nvGraphicFramePr>
          <p:cNvPr id="5" name="Object 4" descr="P sub 1 v sub 1 = p sub 2 v sub 2.">
            <a:extLst>
              <a:ext uri="{FF2B5EF4-FFF2-40B4-BE49-F238E27FC236}">
                <a16:creationId xmlns:a16="http://schemas.microsoft.com/office/drawing/2014/main" id="{378E0FA3-848D-41D0-AC6F-96342EE09EA0}"/>
              </a:ext>
            </a:extLst>
          </p:cNvPr>
          <p:cNvGraphicFramePr>
            <a:graphicFrameLocks noChangeAspect="1"/>
          </p:cNvGraphicFramePr>
          <p:nvPr>
            <p:extLst/>
          </p:nvPr>
        </p:nvGraphicFramePr>
        <p:xfrm>
          <a:off x="468313" y="2136775"/>
          <a:ext cx="1435100" cy="381000"/>
        </p:xfrm>
        <a:graphic>
          <a:graphicData uri="http://schemas.openxmlformats.org/presentationml/2006/ole">
            <mc:AlternateContent xmlns:mc="http://schemas.openxmlformats.org/markup-compatibility/2006">
              <mc:Choice xmlns:v="urn:schemas-microsoft-com:vml" Requires="v">
                <p:oleObj spid="_x0000_s13315" name="Equation" r:id="rId5" imgW="1434960" imgH="380880" progId="Equation.DSMT4">
                  <p:embed/>
                </p:oleObj>
              </mc:Choice>
              <mc:Fallback>
                <p:oleObj name="Equation" r:id="rId5" imgW="1434960" imgH="380880" progId="Equation.DSMT4">
                  <p:embed/>
                  <p:pic>
                    <p:nvPicPr>
                      <p:cNvPr id="5" name="Object 4" descr="P sub 1 v sub 1 = p sub 2 v sub 2.">
                        <a:extLst>
                          <a:ext uri="{FF2B5EF4-FFF2-40B4-BE49-F238E27FC236}">
                            <a16:creationId xmlns:a16="http://schemas.microsoft.com/office/drawing/2014/main" id="{378E0FA3-848D-41D0-AC6F-96342EE09EA0}"/>
                          </a:ext>
                        </a:extLst>
                      </p:cNvPr>
                      <p:cNvPicPr/>
                      <p:nvPr/>
                    </p:nvPicPr>
                    <p:blipFill>
                      <a:blip r:embed="rId6"/>
                      <a:stretch>
                        <a:fillRect/>
                      </a:stretch>
                    </p:blipFill>
                    <p:spPr>
                      <a:xfrm>
                        <a:off x="468313" y="2136775"/>
                        <a:ext cx="1435100" cy="381000"/>
                      </a:xfrm>
                      <a:prstGeom prst="rect">
                        <a:avLst/>
                      </a:prstGeom>
                    </p:spPr>
                  </p:pic>
                </p:oleObj>
              </mc:Fallback>
            </mc:AlternateContent>
          </a:graphicData>
        </a:graphic>
      </p:graphicFrame>
    </p:spTree>
    <p:extLst>
      <p:ext uri="{BB962C8B-B14F-4D97-AF65-F5344CB8AC3E}">
        <p14:creationId xmlns:p14="http://schemas.microsoft.com/office/powerpoint/2010/main" val="1101600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456D-A145-4F05-B1DD-9C04ACC65E82}"/>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97ED98AC-B571-403A-82EC-2EDE953FFF4B}"/>
              </a:ext>
            </a:extLst>
          </p:cNvPr>
          <p:cNvSpPr>
            <a:spLocks noGrp="1"/>
          </p:cNvSpPr>
          <p:nvPr>
            <p:ph sz="quarter" idx="14"/>
          </p:nvPr>
        </p:nvSpPr>
        <p:spPr>
          <a:xfrm>
            <a:off x="457199" y="1555200"/>
            <a:ext cx="4392000" cy="414000"/>
          </a:xfrm>
        </p:spPr>
        <p:txBody>
          <a:bodyPr/>
          <a:lstStyle/>
          <a:p>
            <a:pPr marL="432" indent="0">
              <a:buNone/>
            </a:pPr>
            <a:r>
              <a:rPr lang="en-IN" sz="2400" dirty="0"/>
              <a:t>Solve the following equation for</a:t>
            </a:r>
          </a:p>
        </p:txBody>
      </p:sp>
      <p:graphicFrame>
        <p:nvGraphicFramePr>
          <p:cNvPr id="4" name="Object 3" descr="P sub 1:">
            <a:extLst>
              <a:ext uri="{FF2B5EF4-FFF2-40B4-BE49-F238E27FC236}">
                <a16:creationId xmlns:a16="http://schemas.microsoft.com/office/drawing/2014/main" id="{F3BBAD8B-01E3-406E-9E83-A530F8004AD9}"/>
              </a:ext>
            </a:extLst>
          </p:cNvPr>
          <p:cNvGraphicFramePr>
            <a:graphicFrameLocks noChangeAspect="1"/>
          </p:cNvGraphicFramePr>
          <p:nvPr>
            <p:extLst/>
          </p:nvPr>
        </p:nvGraphicFramePr>
        <p:xfrm>
          <a:off x="4936673" y="1572826"/>
          <a:ext cx="431800" cy="381000"/>
        </p:xfrm>
        <a:graphic>
          <a:graphicData uri="http://schemas.openxmlformats.org/presentationml/2006/ole">
            <mc:AlternateContent xmlns:mc="http://schemas.openxmlformats.org/markup-compatibility/2006">
              <mc:Choice xmlns:v="urn:schemas-microsoft-com:vml" Requires="v">
                <p:oleObj spid="_x0000_s14338" name="Equation" r:id="rId3" imgW="431640" imgH="380880" progId="Equation.DSMT4">
                  <p:embed/>
                </p:oleObj>
              </mc:Choice>
              <mc:Fallback>
                <p:oleObj name="Equation" r:id="rId3" imgW="431640" imgH="380880" progId="Equation.DSMT4">
                  <p:embed/>
                  <p:pic>
                    <p:nvPicPr>
                      <p:cNvPr id="4" name="Object 3" descr="P sub 1:">
                        <a:extLst>
                          <a:ext uri="{FF2B5EF4-FFF2-40B4-BE49-F238E27FC236}">
                            <a16:creationId xmlns:a16="http://schemas.microsoft.com/office/drawing/2014/main" id="{F3BBAD8B-01E3-406E-9E83-A530F8004AD9}"/>
                          </a:ext>
                        </a:extLst>
                      </p:cNvPr>
                      <p:cNvPicPr/>
                      <p:nvPr/>
                    </p:nvPicPr>
                    <p:blipFill>
                      <a:blip r:embed="rId4"/>
                      <a:stretch>
                        <a:fillRect/>
                      </a:stretch>
                    </p:blipFill>
                    <p:spPr>
                      <a:xfrm>
                        <a:off x="4936673" y="1572826"/>
                        <a:ext cx="431800" cy="381000"/>
                      </a:xfrm>
                      <a:prstGeom prst="rect">
                        <a:avLst/>
                      </a:prstGeom>
                    </p:spPr>
                  </p:pic>
                </p:oleObj>
              </mc:Fallback>
            </mc:AlternateContent>
          </a:graphicData>
        </a:graphic>
      </p:graphicFrame>
      <p:graphicFrame>
        <p:nvGraphicFramePr>
          <p:cNvPr id="5" name="Object 4" descr="P sub 1 v sub 1 = p sub 2 v sub 2.">
            <a:extLst>
              <a:ext uri="{FF2B5EF4-FFF2-40B4-BE49-F238E27FC236}">
                <a16:creationId xmlns:a16="http://schemas.microsoft.com/office/drawing/2014/main" id="{378E0FA3-848D-41D0-AC6F-96342EE09EA0}"/>
              </a:ext>
            </a:extLst>
          </p:cNvPr>
          <p:cNvGraphicFramePr>
            <a:graphicFrameLocks noChangeAspect="1"/>
          </p:cNvGraphicFramePr>
          <p:nvPr>
            <p:extLst/>
          </p:nvPr>
        </p:nvGraphicFramePr>
        <p:xfrm>
          <a:off x="468313" y="2136775"/>
          <a:ext cx="1435100" cy="381000"/>
        </p:xfrm>
        <a:graphic>
          <a:graphicData uri="http://schemas.openxmlformats.org/presentationml/2006/ole">
            <mc:AlternateContent xmlns:mc="http://schemas.openxmlformats.org/markup-compatibility/2006">
              <mc:Choice xmlns:v="urn:schemas-microsoft-com:vml" Requires="v">
                <p:oleObj spid="_x0000_s14339" name="Equation" r:id="rId5" imgW="1434960" imgH="380880" progId="Equation.DSMT4">
                  <p:embed/>
                </p:oleObj>
              </mc:Choice>
              <mc:Fallback>
                <p:oleObj name="Equation" r:id="rId5" imgW="1434960" imgH="380880" progId="Equation.DSMT4">
                  <p:embed/>
                  <p:pic>
                    <p:nvPicPr>
                      <p:cNvPr id="5" name="Object 4" descr="P sub 1 v sub 1 = p sub 2 v sub 2.">
                        <a:extLst>
                          <a:ext uri="{FF2B5EF4-FFF2-40B4-BE49-F238E27FC236}">
                            <a16:creationId xmlns:a16="http://schemas.microsoft.com/office/drawing/2014/main" id="{378E0FA3-848D-41D0-AC6F-96342EE09EA0}"/>
                          </a:ext>
                        </a:extLst>
                      </p:cNvPr>
                      <p:cNvPicPr/>
                      <p:nvPr/>
                    </p:nvPicPr>
                    <p:blipFill>
                      <a:blip r:embed="rId6"/>
                      <a:stretch>
                        <a:fillRect/>
                      </a:stretch>
                    </p:blipFill>
                    <p:spPr>
                      <a:xfrm>
                        <a:off x="468313" y="2136775"/>
                        <a:ext cx="14351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13C8D36-857D-4160-9AFC-93DD39A01530}"/>
              </a:ext>
            </a:extLst>
          </p:cNvPr>
          <p:cNvSpPr>
            <a:spLocks noGrp="1"/>
          </p:cNvSpPr>
          <p:nvPr>
            <p:ph sz="quarter" idx="15"/>
          </p:nvPr>
        </p:nvSpPr>
        <p:spPr>
          <a:xfrm>
            <a:off x="457200" y="2782791"/>
            <a:ext cx="1719943" cy="414000"/>
          </a:xfrm>
          <a:noFill/>
          <a:ln>
            <a:noFill/>
          </a:ln>
        </p:spPr>
        <p:txBody>
          <a:bodyPr lIns="0" tIns="0" rIns="0" bIns="0" anchor="t" anchorCtr="0"/>
          <a:lstStyle/>
          <a:p>
            <a:pPr marL="432" indent="0">
              <a:buNone/>
            </a:pPr>
            <a:r>
              <a:rPr lang="en-IN" sz="2400" dirty="0"/>
              <a:t>To solve for</a:t>
            </a:r>
          </a:p>
        </p:txBody>
      </p:sp>
      <p:graphicFrame>
        <p:nvGraphicFramePr>
          <p:cNvPr id="15" name="Object 14" descr="P sub 1,">
            <a:extLst>
              <a:ext uri="{FF2B5EF4-FFF2-40B4-BE49-F238E27FC236}">
                <a16:creationId xmlns:a16="http://schemas.microsoft.com/office/drawing/2014/main" id="{FF8DDDF3-0C11-4D76-B41C-B9A9B2302F0F}"/>
              </a:ext>
            </a:extLst>
          </p:cNvPr>
          <p:cNvGraphicFramePr>
            <a:graphicFrameLocks noChangeAspect="1"/>
          </p:cNvGraphicFramePr>
          <p:nvPr>
            <p:extLst/>
          </p:nvPr>
        </p:nvGraphicFramePr>
        <p:xfrm>
          <a:off x="2259013" y="2798763"/>
          <a:ext cx="355600" cy="381000"/>
        </p:xfrm>
        <a:graphic>
          <a:graphicData uri="http://schemas.openxmlformats.org/presentationml/2006/ole">
            <mc:AlternateContent xmlns:mc="http://schemas.openxmlformats.org/markup-compatibility/2006">
              <mc:Choice xmlns:v="urn:schemas-microsoft-com:vml" Requires="v">
                <p:oleObj spid="_x0000_s14340" name="Equation" r:id="rId7" imgW="355320" imgH="380880" progId="Equation.DSMT4">
                  <p:embed/>
                </p:oleObj>
              </mc:Choice>
              <mc:Fallback>
                <p:oleObj name="Equation" r:id="rId7" imgW="355320" imgH="380880" progId="Equation.DSMT4">
                  <p:embed/>
                  <p:pic>
                    <p:nvPicPr>
                      <p:cNvPr id="15" name="Object 14" descr="P sub 1,">
                        <a:extLst>
                          <a:ext uri="{FF2B5EF4-FFF2-40B4-BE49-F238E27FC236}">
                            <a16:creationId xmlns:a16="http://schemas.microsoft.com/office/drawing/2014/main" id="{FF8DDDF3-0C11-4D76-B41C-B9A9B2302F0F}"/>
                          </a:ext>
                        </a:extLst>
                      </p:cNvPr>
                      <p:cNvPicPr/>
                      <p:nvPr/>
                    </p:nvPicPr>
                    <p:blipFill>
                      <a:blip r:embed="rId8"/>
                      <a:stretch>
                        <a:fillRect/>
                      </a:stretch>
                    </p:blipFill>
                    <p:spPr>
                      <a:xfrm>
                        <a:off x="2259013" y="2798763"/>
                        <a:ext cx="3556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78067C73-4F6D-4CB7-B184-D8DA32CDB4BF}"/>
              </a:ext>
            </a:extLst>
          </p:cNvPr>
          <p:cNvSpPr>
            <a:spLocks noGrp="1"/>
          </p:cNvSpPr>
          <p:nvPr>
            <p:ph sz="quarter" idx="17"/>
          </p:nvPr>
        </p:nvSpPr>
        <p:spPr>
          <a:xfrm>
            <a:off x="2706622" y="2782800"/>
            <a:ext cx="2837835" cy="414000"/>
          </a:xfrm>
          <a:noFill/>
          <a:ln>
            <a:noFill/>
          </a:ln>
        </p:spPr>
        <p:txBody>
          <a:bodyPr lIns="0" tIns="0" rIns="0" bIns="0" anchor="t" anchorCtr="0"/>
          <a:lstStyle/>
          <a:p>
            <a:pPr marL="432" indent="0">
              <a:buNone/>
            </a:pPr>
            <a:r>
              <a:rPr lang="en-IN" sz="2400" dirty="0"/>
              <a:t>divide both sides by</a:t>
            </a:r>
          </a:p>
        </p:txBody>
      </p:sp>
      <p:graphicFrame>
        <p:nvGraphicFramePr>
          <p:cNvPr id="16" name="Object 15" descr="V sub 1.">
            <a:extLst>
              <a:ext uri="{FF2B5EF4-FFF2-40B4-BE49-F238E27FC236}">
                <a16:creationId xmlns:a16="http://schemas.microsoft.com/office/drawing/2014/main" id="{38D86FD0-EF74-40C9-BE57-6DB9CFBDF29C}"/>
              </a:ext>
            </a:extLst>
          </p:cNvPr>
          <p:cNvGraphicFramePr>
            <a:graphicFrameLocks noChangeAspect="1"/>
          </p:cNvGraphicFramePr>
          <p:nvPr>
            <p:extLst/>
          </p:nvPr>
        </p:nvGraphicFramePr>
        <p:xfrm>
          <a:off x="5629049" y="2816225"/>
          <a:ext cx="342900" cy="381000"/>
        </p:xfrm>
        <a:graphic>
          <a:graphicData uri="http://schemas.openxmlformats.org/presentationml/2006/ole">
            <mc:AlternateContent xmlns:mc="http://schemas.openxmlformats.org/markup-compatibility/2006">
              <mc:Choice xmlns:v="urn:schemas-microsoft-com:vml" Requires="v">
                <p:oleObj spid="_x0000_s14341" name="Equation" r:id="rId9" imgW="342720" imgH="380880" progId="Equation.DSMT4">
                  <p:embed/>
                </p:oleObj>
              </mc:Choice>
              <mc:Fallback>
                <p:oleObj name="Equation" r:id="rId9" imgW="342720" imgH="380880" progId="Equation.DSMT4">
                  <p:embed/>
                  <p:pic>
                    <p:nvPicPr>
                      <p:cNvPr id="16" name="Object 15" descr="V sub 1.">
                        <a:extLst>
                          <a:ext uri="{FF2B5EF4-FFF2-40B4-BE49-F238E27FC236}">
                            <a16:creationId xmlns:a16="http://schemas.microsoft.com/office/drawing/2014/main" id="{38D86FD0-EF74-40C9-BE57-6DB9CFBDF29C}"/>
                          </a:ext>
                        </a:extLst>
                      </p:cNvPr>
                      <p:cNvPicPr/>
                      <p:nvPr/>
                    </p:nvPicPr>
                    <p:blipFill>
                      <a:blip r:embed="rId10"/>
                      <a:stretch>
                        <a:fillRect/>
                      </a:stretch>
                    </p:blipFill>
                    <p:spPr>
                      <a:xfrm>
                        <a:off x="5629049" y="2816225"/>
                        <a:ext cx="342900" cy="381000"/>
                      </a:xfrm>
                      <a:prstGeom prst="rect">
                        <a:avLst/>
                      </a:prstGeom>
                    </p:spPr>
                  </p:pic>
                </p:oleObj>
              </mc:Fallback>
            </mc:AlternateContent>
          </a:graphicData>
        </a:graphic>
      </p:graphicFrame>
      <p:graphicFrame>
        <p:nvGraphicFramePr>
          <p:cNvPr id="17" name="Object 16" descr="P sub 1 v sub 1 over v sub 1 = p sub 2 v sub 2 over v sub 1. Or, p sub 1 = p sub 2 v sub 2 over v sub 1.">
            <a:extLst>
              <a:ext uri="{FF2B5EF4-FFF2-40B4-BE49-F238E27FC236}">
                <a16:creationId xmlns:a16="http://schemas.microsoft.com/office/drawing/2014/main" id="{3A3C911B-7038-47AF-A6DF-486E9EA55361}"/>
              </a:ext>
            </a:extLst>
          </p:cNvPr>
          <p:cNvGraphicFramePr>
            <a:graphicFrameLocks noChangeAspect="1"/>
          </p:cNvGraphicFramePr>
          <p:nvPr>
            <p:extLst/>
          </p:nvPr>
        </p:nvGraphicFramePr>
        <p:xfrm>
          <a:off x="2614613" y="3660776"/>
          <a:ext cx="3225800" cy="825500"/>
        </p:xfrm>
        <a:graphic>
          <a:graphicData uri="http://schemas.openxmlformats.org/presentationml/2006/ole">
            <mc:AlternateContent xmlns:mc="http://schemas.openxmlformats.org/markup-compatibility/2006">
              <mc:Choice xmlns:v="urn:schemas-microsoft-com:vml" Requires="v">
                <p:oleObj spid="_x0000_s14342" name="Equation" r:id="rId11" imgW="3225600" imgH="825480" progId="Equation.DSMT4">
                  <p:embed/>
                </p:oleObj>
              </mc:Choice>
              <mc:Fallback>
                <p:oleObj name="Equation" r:id="rId11" imgW="3225600" imgH="825480" progId="Equation.DSMT4">
                  <p:embed/>
                  <p:pic>
                    <p:nvPicPr>
                      <p:cNvPr id="17" name="Object 16" descr="P sub 1 v sub 1 over v sub 1 = p sub 2 v sub 2 over v sub 1. Or, p sub 1 = p sub 2 v sub 2 over v sub 1.">
                        <a:extLst>
                          <a:ext uri="{FF2B5EF4-FFF2-40B4-BE49-F238E27FC236}">
                            <a16:creationId xmlns:a16="http://schemas.microsoft.com/office/drawing/2014/main" id="{3A3C911B-7038-47AF-A6DF-486E9EA55361}"/>
                          </a:ext>
                        </a:extLst>
                      </p:cNvPr>
                      <p:cNvPicPr/>
                      <p:nvPr/>
                    </p:nvPicPr>
                    <p:blipFill>
                      <a:blip r:embed="rId12"/>
                      <a:stretch>
                        <a:fillRect/>
                      </a:stretch>
                    </p:blipFill>
                    <p:spPr>
                      <a:xfrm>
                        <a:off x="2614613" y="3660776"/>
                        <a:ext cx="3225800" cy="825500"/>
                      </a:xfrm>
                      <a:prstGeom prst="rect">
                        <a:avLst/>
                      </a:prstGeom>
                    </p:spPr>
                  </p:pic>
                </p:oleObj>
              </mc:Fallback>
            </mc:AlternateContent>
          </a:graphicData>
        </a:graphic>
      </p:graphicFrame>
    </p:spTree>
    <p:extLst>
      <p:ext uri="{BB962C8B-B14F-4D97-AF65-F5344CB8AC3E}">
        <p14:creationId xmlns:p14="http://schemas.microsoft.com/office/powerpoint/2010/main" val="3653618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4036-4C11-4E0F-BA69-F3FA74A8FD17}"/>
              </a:ext>
            </a:extLst>
          </p:cNvPr>
          <p:cNvSpPr>
            <a:spLocks noGrp="1"/>
          </p:cNvSpPr>
          <p:nvPr>
            <p:ph type="title"/>
          </p:nvPr>
        </p:nvSpPr>
        <p:spPr/>
        <p:txBody>
          <a:bodyPr/>
          <a:lstStyle/>
          <a:p>
            <a:r>
              <a:rPr lang="en-IN" dirty="0"/>
              <a:t>Graphs</a:t>
            </a:r>
          </a:p>
        </p:txBody>
      </p:sp>
      <p:pic>
        <p:nvPicPr>
          <p:cNvPr id="13" name="Content Placeholder 12" descr="Key math skill, interpreting graphs.">
            <a:extLst>
              <a:ext uri="{FF2B5EF4-FFF2-40B4-BE49-F238E27FC236}">
                <a16:creationId xmlns:a16="http://schemas.microsoft.com/office/drawing/2014/main" id="{0F082421-1B1D-4EC0-89D1-31D37830C975}"/>
              </a:ext>
            </a:extLst>
          </p:cNvPr>
          <p:cNvPicPr>
            <a:picLocks noGrp="1" noChangeAspect="1"/>
          </p:cNvPicPr>
          <p:nvPr>
            <p:ph sz="quarter" idx="16"/>
          </p:nvPr>
        </p:nvPicPr>
        <p:blipFill>
          <a:blip r:embed="rId3"/>
          <a:stretch>
            <a:fillRect/>
          </a:stretch>
        </p:blipFill>
        <p:spPr>
          <a:xfrm>
            <a:off x="454672" y="1665288"/>
            <a:ext cx="3206774" cy="774259"/>
          </a:xfrm>
          <a:prstGeom prst="rect">
            <a:avLst/>
          </a:prstGeom>
        </p:spPr>
      </p:pic>
      <p:sp>
        <p:nvSpPr>
          <p:cNvPr id="4" name="Content Placeholder 3">
            <a:extLst>
              <a:ext uri="{FF2B5EF4-FFF2-40B4-BE49-F238E27FC236}">
                <a16:creationId xmlns:a16="http://schemas.microsoft.com/office/drawing/2014/main" id="{B8AF75B7-2D80-4436-8949-104D4FF63629}"/>
              </a:ext>
            </a:extLst>
          </p:cNvPr>
          <p:cNvSpPr>
            <a:spLocks noGrp="1"/>
          </p:cNvSpPr>
          <p:nvPr>
            <p:ph sz="quarter" idx="14"/>
          </p:nvPr>
        </p:nvSpPr>
        <p:spPr>
          <a:xfrm>
            <a:off x="468313" y="2553086"/>
            <a:ext cx="8218487" cy="1412164"/>
          </a:xfrm>
        </p:spPr>
        <p:txBody>
          <a:bodyPr/>
          <a:lstStyle/>
          <a:p>
            <a:pPr marL="432" indent="0">
              <a:buNone/>
            </a:pPr>
            <a:r>
              <a:rPr lang="en-IN" sz="2400" dirty="0"/>
              <a:t>A graph represents the relationship between two variables.</a:t>
            </a:r>
          </a:p>
          <a:p>
            <a:pPr marL="432" indent="0">
              <a:buNone/>
            </a:pPr>
            <a:r>
              <a:rPr lang="en-IN" sz="2400" dirty="0"/>
              <a:t>The graph below represents the volume of a gas plotted against its temperature.</a:t>
            </a:r>
          </a:p>
        </p:txBody>
      </p:sp>
      <p:pic>
        <p:nvPicPr>
          <p:cNvPr id="14" name="Content Placeholder 13" descr="The y axis, the vertical axis, displays volume in liters and is marked from 22.0 to 30.0 liters, bottom to top. For long description in Notes pane, press F6.">
            <a:extLst>
              <a:ext uri="{FF2B5EF4-FFF2-40B4-BE49-F238E27FC236}">
                <a16:creationId xmlns:a16="http://schemas.microsoft.com/office/drawing/2014/main" id="{667C19B8-CE5A-44EB-9573-B081BEBF0D37}"/>
              </a:ext>
            </a:extLst>
          </p:cNvPr>
          <p:cNvPicPr>
            <a:picLocks noGrp="1" noChangeAspect="1"/>
          </p:cNvPicPr>
          <p:nvPr>
            <p:ph sz="quarter" idx="15"/>
          </p:nvPr>
        </p:nvPicPr>
        <p:blipFill>
          <a:blip r:embed="rId4"/>
          <a:stretch>
            <a:fillRect/>
          </a:stretch>
        </p:blipFill>
        <p:spPr>
          <a:xfrm>
            <a:off x="2637251" y="4081463"/>
            <a:ext cx="3852035" cy="2276475"/>
          </a:xfrm>
          <a:prstGeom prst="rect">
            <a:avLst/>
          </a:prstGeom>
        </p:spPr>
      </p:pic>
    </p:spTree>
    <p:extLst>
      <p:ext uri="{BB962C8B-B14F-4D97-AF65-F5344CB8AC3E}">
        <p14:creationId xmlns:p14="http://schemas.microsoft.com/office/powerpoint/2010/main" val="1009282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C275-DBAA-4E41-98C1-2D050351B46F}"/>
              </a:ext>
            </a:extLst>
          </p:cNvPr>
          <p:cNvSpPr>
            <a:spLocks noGrp="1"/>
          </p:cNvSpPr>
          <p:nvPr>
            <p:ph type="title"/>
          </p:nvPr>
        </p:nvSpPr>
        <p:spPr/>
        <p:txBody>
          <a:bodyPr/>
          <a:lstStyle/>
          <a:p>
            <a:r>
              <a:rPr lang="en-US" dirty="0"/>
              <a:t>Interpreting a Graph </a:t>
            </a:r>
            <a:r>
              <a:rPr lang="en-US" sz="2000" b="0" dirty="0"/>
              <a:t>(1 of 2)</a:t>
            </a:r>
          </a:p>
        </p:txBody>
      </p:sp>
      <p:sp>
        <p:nvSpPr>
          <p:cNvPr id="3" name="Content Placeholder 2">
            <a:extLst>
              <a:ext uri="{FF2B5EF4-FFF2-40B4-BE49-F238E27FC236}">
                <a16:creationId xmlns:a16="http://schemas.microsoft.com/office/drawing/2014/main" id="{6F034329-6651-4708-9DB4-F536EEAB3D22}"/>
              </a:ext>
            </a:extLst>
          </p:cNvPr>
          <p:cNvSpPr>
            <a:spLocks noGrp="1"/>
          </p:cNvSpPr>
          <p:nvPr>
            <p:ph sz="quarter" idx="13"/>
          </p:nvPr>
        </p:nvSpPr>
        <p:spPr>
          <a:xfrm>
            <a:off x="457200" y="1556326"/>
            <a:ext cx="8430768" cy="4467955"/>
          </a:xfrm>
        </p:spPr>
        <p:txBody>
          <a:bodyPr/>
          <a:lstStyle/>
          <a:p>
            <a:r>
              <a:rPr lang="en-US" dirty="0"/>
              <a:t>The graph title, “Volume of a Balloon versus Temperature,” indicates that the volume of a gas is plotted against its temperature.</a:t>
            </a:r>
          </a:p>
          <a:p>
            <a:r>
              <a:rPr lang="en-US" dirty="0"/>
              <a:t>The vertical (</a:t>
            </a:r>
            <a:r>
              <a:rPr lang="en-US" i="1" dirty="0"/>
              <a:t>y</a:t>
            </a:r>
            <a:r>
              <a:rPr lang="en-US" dirty="0"/>
              <a:t>) axis label indicates that the volume is measured in liters.</a:t>
            </a:r>
          </a:p>
          <a:p>
            <a:r>
              <a:rPr lang="en-US" dirty="0"/>
              <a:t>The horizontal (</a:t>
            </a:r>
            <a:r>
              <a:rPr lang="en-US" i="1" dirty="0"/>
              <a:t>x</a:t>
            </a:r>
            <a:r>
              <a:rPr lang="en-US" dirty="0"/>
              <a:t>) axis label indicates that the temperature of the balloon is measured in degrees Celsius.</a:t>
            </a:r>
          </a:p>
        </p:txBody>
      </p:sp>
    </p:spTree>
    <p:extLst>
      <p:ext uri="{BB962C8B-B14F-4D97-AF65-F5344CB8AC3E}">
        <p14:creationId xmlns:p14="http://schemas.microsoft.com/office/powerpoint/2010/main" val="134983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19E1-543F-4239-95F3-59EBD4B86F49}"/>
              </a:ext>
            </a:extLst>
          </p:cNvPr>
          <p:cNvSpPr>
            <a:spLocks noGrp="1"/>
          </p:cNvSpPr>
          <p:nvPr>
            <p:ph type="title"/>
          </p:nvPr>
        </p:nvSpPr>
        <p:spPr/>
        <p:txBody>
          <a:bodyPr/>
          <a:lstStyle/>
          <a:p>
            <a:r>
              <a:rPr lang="en-IN" dirty="0"/>
              <a:t>Chemistry</a:t>
            </a:r>
          </a:p>
        </p:txBody>
      </p:sp>
      <p:sp>
        <p:nvSpPr>
          <p:cNvPr id="3" name="Content Placeholder 2">
            <a:extLst>
              <a:ext uri="{FF2B5EF4-FFF2-40B4-BE49-F238E27FC236}">
                <a16:creationId xmlns:a16="http://schemas.microsoft.com/office/drawing/2014/main" id="{8093595F-5601-469A-9BF0-32523B7771A2}"/>
              </a:ext>
            </a:extLst>
          </p:cNvPr>
          <p:cNvSpPr>
            <a:spLocks noGrp="1"/>
          </p:cNvSpPr>
          <p:nvPr>
            <p:ph sz="quarter" idx="13"/>
          </p:nvPr>
        </p:nvSpPr>
        <p:spPr/>
        <p:txBody>
          <a:bodyPr/>
          <a:lstStyle/>
          <a:p>
            <a:pPr marL="432" indent="0">
              <a:buNone/>
            </a:pPr>
            <a:r>
              <a:rPr lang="en-IN" b="1" dirty="0"/>
              <a:t>Matter</a:t>
            </a:r>
            <a:r>
              <a:rPr lang="en-IN" dirty="0"/>
              <a:t> is another word for all substances that make up our world.</a:t>
            </a:r>
          </a:p>
          <a:p>
            <a:r>
              <a:rPr lang="en-IN" dirty="0"/>
              <a:t>Antacid tablets are matter.</a:t>
            </a:r>
          </a:p>
          <a:p>
            <a:r>
              <a:rPr lang="en-IN" dirty="0"/>
              <a:t>Water is matter.</a:t>
            </a:r>
          </a:p>
          <a:p>
            <a:r>
              <a:rPr lang="en-IN" dirty="0"/>
              <a:t>The oxygen we breathe is matter.</a:t>
            </a:r>
          </a:p>
          <a:p>
            <a:r>
              <a:rPr lang="en-IN" dirty="0"/>
              <a:t>The carbon dioxide we exhale is matter.</a:t>
            </a:r>
          </a:p>
          <a:p>
            <a:r>
              <a:rPr lang="en-IN" dirty="0"/>
              <a:t>We are made of matter.</a:t>
            </a:r>
          </a:p>
        </p:txBody>
      </p:sp>
    </p:spTree>
    <p:extLst>
      <p:ext uri="{BB962C8B-B14F-4D97-AF65-F5344CB8AC3E}">
        <p14:creationId xmlns:p14="http://schemas.microsoft.com/office/powerpoint/2010/main" val="1061768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C275-DBAA-4E41-98C1-2D050351B46F}"/>
              </a:ext>
            </a:extLst>
          </p:cNvPr>
          <p:cNvSpPr>
            <a:spLocks noGrp="1"/>
          </p:cNvSpPr>
          <p:nvPr>
            <p:ph type="title"/>
          </p:nvPr>
        </p:nvSpPr>
        <p:spPr/>
        <p:txBody>
          <a:bodyPr/>
          <a:lstStyle/>
          <a:p>
            <a:r>
              <a:rPr lang="en-US" dirty="0"/>
              <a:t>Interpreting a Graph </a:t>
            </a:r>
            <a:r>
              <a:rPr lang="en-US" sz="2000" b="0" dirty="0"/>
              <a:t>(2 of 2)</a:t>
            </a:r>
          </a:p>
        </p:txBody>
      </p:sp>
      <p:sp>
        <p:nvSpPr>
          <p:cNvPr id="3" name="Content Placeholder 2">
            <a:extLst>
              <a:ext uri="{FF2B5EF4-FFF2-40B4-BE49-F238E27FC236}">
                <a16:creationId xmlns:a16="http://schemas.microsoft.com/office/drawing/2014/main" id="{6F034329-6651-4708-9DB4-F536EEAB3D22}"/>
              </a:ext>
            </a:extLst>
          </p:cNvPr>
          <p:cNvSpPr>
            <a:spLocks noGrp="1"/>
          </p:cNvSpPr>
          <p:nvPr>
            <p:ph sz="quarter" idx="13"/>
          </p:nvPr>
        </p:nvSpPr>
        <p:spPr>
          <a:xfrm>
            <a:off x="457200" y="1556326"/>
            <a:ext cx="8430768" cy="4467955"/>
          </a:xfrm>
        </p:spPr>
        <p:txBody>
          <a:bodyPr/>
          <a:lstStyle/>
          <a:p>
            <a:r>
              <a:rPr lang="en-US" dirty="0"/>
              <a:t>Each point on the graph represents a volume in liters that was measured at a specific temperature.</a:t>
            </a:r>
          </a:p>
          <a:p>
            <a:r>
              <a:rPr lang="en-US" dirty="0"/>
              <a:t>The line on the graph indicates that the volume of the balloon increases as the temperature of the gas increases. This is called a </a:t>
            </a:r>
            <a:r>
              <a:rPr lang="en-US" b="1" dirty="0"/>
              <a:t>direct relationship</a:t>
            </a:r>
            <a:r>
              <a:rPr lang="en-US" dirty="0"/>
              <a:t>.</a:t>
            </a:r>
          </a:p>
        </p:txBody>
      </p:sp>
    </p:spTree>
    <p:extLst>
      <p:ext uri="{BB962C8B-B14F-4D97-AF65-F5344CB8AC3E}">
        <p14:creationId xmlns:p14="http://schemas.microsoft.com/office/powerpoint/2010/main" val="3720533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30E4-4220-4BFE-8CFA-713E9C02B775}"/>
              </a:ext>
            </a:extLst>
          </p:cNvPr>
          <p:cNvSpPr>
            <a:spLocks noGrp="1"/>
          </p:cNvSpPr>
          <p:nvPr>
            <p:ph type="title"/>
          </p:nvPr>
        </p:nvSpPr>
        <p:spPr/>
        <p:txBody>
          <a:bodyPr/>
          <a:lstStyle/>
          <a:p>
            <a:r>
              <a:rPr lang="en-IN" sz="3200" dirty="0"/>
              <a:t>1.5 Writing Numbers in Scientific Notation</a:t>
            </a:r>
          </a:p>
        </p:txBody>
      </p:sp>
      <p:sp>
        <p:nvSpPr>
          <p:cNvPr id="4" name="Content Placeholder 3">
            <a:extLst>
              <a:ext uri="{FF2B5EF4-FFF2-40B4-BE49-F238E27FC236}">
                <a16:creationId xmlns:a16="http://schemas.microsoft.com/office/drawing/2014/main" id="{8CF3D5A2-BF79-4394-A9F7-4501BCC34689}"/>
              </a:ext>
            </a:extLst>
          </p:cNvPr>
          <p:cNvSpPr>
            <a:spLocks noGrp="1"/>
          </p:cNvSpPr>
          <p:nvPr>
            <p:ph sz="quarter" idx="14"/>
          </p:nvPr>
        </p:nvSpPr>
        <p:spPr>
          <a:xfrm>
            <a:off x="457200" y="1532693"/>
            <a:ext cx="3805200" cy="414000"/>
          </a:xfrm>
        </p:spPr>
        <p:txBody>
          <a:bodyPr/>
          <a:lstStyle/>
          <a:p>
            <a:pPr marL="432" indent="0">
              <a:buNone/>
            </a:pPr>
            <a:r>
              <a:rPr lang="en-IN" sz="2400" dirty="0"/>
              <a:t>People have an average of</a:t>
            </a:r>
          </a:p>
        </p:txBody>
      </p:sp>
      <p:graphicFrame>
        <p:nvGraphicFramePr>
          <p:cNvPr id="13" name="Object 12" descr="1 times 10 to the power of 5">
            <a:extLst>
              <a:ext uri="{FF2B5EF4-FFF2-40B4-BE49-F238E27FC236}">
                <a16:creationId xmlns:a16="http://schemas.microsoft.com/office/drawing/2014/main" id="{99A45131-A2AE-4274-885A-502022EC1625}"/>
              </a:ext>
            </a:extLst>
          </p:cNvPr>
          <p:cNvGraphicFramePr>
            <a:graphicFrameLocks noChangeAspect="1"/>
          </p:cNvGraphicFramePr>
          <p:nvPr>
            <p:extLst/>
          </p:nvPr>
        </p:nvGraphicFramePr>
        <p:xfrm>
          <a:off x="4341513" y="1546109"/>
          <a:ext cx="825500" cy="368300"/>
        </p:xfrm>
        <a:graphic>
          <a:graphicData uri="http://schemas.openxmlformats.org/presentationml/2006/ole">
            <mc:AlternateContent xmlns:mc="http://schemas.openxmlformats.org/markup-compatibility/2006">
              <mc:Choice xmlns:v="urn:schemas-microsoft-com:vml" Requires="v">
                <p:oleObj spid="_x0000_s15362" name="Equation" r:id="rId4" imgW="825480" imgH="368280" progId="Equation.DSMT4">
                  <p:embed/>
                </p:oleObj>
              </mc:Choice>
              <mc:Fallback>
                <p:oleObj name="Equation" r:id="rId4" imgW="825480" imgH="368280" progId="Equation.DSMT4">
                  <p:embed/>
                  <p:pic>
                    <p:nvPicPr>
                      <p:cNvPr id="13" name="Object 12" descr="1 times 10 to the power of 5">
                        <a:extLst>
                          <a:ext uri="{FF2B5EF4-FFF2-40B4-BE49-F238E27FC236}">
                            <a16:creationId xmlns:a16="http://schemas.microsoft.com/office/drawing/2014/main" id="{99A45131-A2AE-4274-885A-502022EC1625}"/>
                          </a:ext>
                        </a:extLst>
                      </p:cNvPr>
                      <p:cNvPicPr/>
                      <p:nvPr/>
                    </p:nvPicPr>
                    <p:blipFill>
                      <a:blip r:embed="rId5"/>
                      <a:stretch>
                        <a:fillRect/>
                      </a:stretch>
                    </p:blipFill>
                    <p:spPr>
                      <a:xfrm>
                        <a:off x="4341513" y="1546109"/>
                        <a:ext cx="825500" cy="3683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BAABDA07-7EFD-4E1F-A090-C6555B692FF3}"/>
              </a:ext>
            </a:extLst>
          </p:cNvPr>
          <p:cNvSpPr>
            <a:spLocks noGrp="1"/>
          </p:cNvSpPr>
          <p:nvPr>
            <p:ph sz="quarter" idx="15"/>
          </p:nvPr>
        </p:nvSpPr>
        <p:spPr>
          <a:xfrm>
            <a:off x="5246126" y="1533600"/>
            <a:ext cx="3440674" cy="414000"/>
          </a:xfrm>
          <a:noFill/>
          <a:ln>
            <a:noFill/>
          </a:ln>
        </p:spPr>
        <p:txBody>
          <a:bodyPr lIns="0" tIns="0" rIns="0" bIns="0" anchor="t" anchorCtr="0"/>
          <a:lstStyle/>
          <a:p>
            <a:pPr marL="432" indent="0">
              <a:buNone/>
            </a:pPr>
            <a:r>
              <a:rPr lang="en-IN" sz="2400" dirty="0"/>
              <a:t>hairs on their scalp.</a:t>
            </a:r>
          </a:p>
        </p:txBody>
      </p:sp>
      <p:sp>
        <p:nvSpPr>
          <p:cNvPr id="3" name="Content Placeholder 2">
            <a:extLst>
              <a:ext uri="{FF2B5EF4-FFF2-40B4-BE49-F238E27FC236}">
                <a16:creationId xmlns:a16="http://schemas.microsoft.com/office/drawing/2014/main" id="{BD19E818-53DB-45FB-9692-7601CE4F7DC1}"/>
              </a:ext>
            </a:extLst>
          </p:cNvPr>
          <p:cNvSpPr>
            <a:spLocks noGrp="1"/>
          </p:cNvSpPr>
          <p:nvPr>
            <p:ph sz="quarter" idx="16"/>
          </p:nvPr>
        </p:nvSpPr>
        <p:spPr>
          <a:xfrm>
            <a:off x="518844" y="2037600"/>
            <a:ext cx="2558185" cy="414000"/>
          </a:xfrm>
        </p:spPr>
        <p:txBody>
          <a:bodyPr/>
          <a:lstStyle/>
          <a:p>
            <a:pPr marL="432" indent="0">
              <a:buNone/>
            </a:pPr>
            <a:r>
              <a:rPr lang="en-IN" sz="2400" dirty="0"/>
              <a:t>Each hair is about</a:t>
            </a:r>
          </a:p>
        </p:txBody>
      </p:sp>
      <p:graphicFrame>
        <p:nvGraphicFramePr>
          <p:cNvPr id="14" name="Object 13" descr="8 times 10 to the negative power of 6 meters">
            <a:extLst>
              <a:ext uri="{FF2B5EF4-FFF2-40B4-BE49-F238E27FC236}">
                <a16:creationId xmlns:a16="http://schemas.microsoft.com/office/drawing/2014/main" id="{B8762DF9-D532-4DE8-BB0C-A3534FC223DB}"/>
              </a:ext>
            </a:extLst>
          </p:cNvPr>
          <p:cNvGraphicFramePr>
            <a:graphicFrameLocks noChangeAspect="1"/>
          </p:cNvGraphicFramePr>
          <p:nvPr>
            <p:extLst/>
          </p:nvPr>
        </p:nvGraphicFramePr>
        <p:xfrm>
          <a:off x="3128080" y="2047046"/>
          <a:ext cx="1181100" cy="368300"/>
        </p:xfrm>
        <a:graphic>
          <a:graphicData uri="http://schemas.openxmlformats.org/presentationml/2006/ole">
            <mc:AlternateContent xmlns:mc="http://schemas.openxmlformats.org/markup-compatibility/2006">
              <mc:Choice xmlns:v="urn:schemas-microsoft-com:vml" Requires="v">
                <p:oleObj spid="_x0000_s15363" name="Equation" r:id="rId6" imgW="1180800" imgH="368280" progId="Equation.DSMT4">
                  <p:embed/>
                </p:oleObj>
              </mc:Choice>
              <mc:Fallback>
                <p:oleObj name="Equation" r:id="rId6" imgW="1180800" imgH="368280" progId="Equation.DSMT4">
                  <p:embed/>
                  <p:pic>
                    <p:nvPicPr>
                      <p:cNvPr id="14" name="Object 13" descr="8 times 10 to the negative power of 6 meters">
                        <a:extLst>
                          <a:ext uri="{FF2B5EF4-FFF2-40B4-BE49-F238E27FC236}">
                            <a16:creationId xmlns:a16="http://schemas.microsoft.com/office/drawing/2014/main" id="{B8762DF9-D532-4DE8-BB0C-A3534FC223DB}"/>
                          </a:ext>
                        </a:extLst>
                      </p:cNvPr>
                      <p:cNvPicPr/>
                      <p:nvPr/>
                    </p:nvPicPr>
                    <p:blipFill>
                      <a:blip r:embed="rId7"/>
                      <a:stretch>
                        <a:fillRect/>
                      </a:stretch>
                    </p:blipFill>
                    <p:spPr>
                      <a:xfrm>
                        <a:off x="3128080" y="2047046"/>
                        <a:ext cx="1181100" cy="3683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02041A4-28C2-4623-9401-C6680F91A7DD}"/>
              </a:ext>
            </a:extLst>
          </p:cNvPr>
          <p:cNvSpPr>
            <a:spLocks noGrp="1"/>
          </p:cNvSpPr>
          <p:nvPr>
            <p:ph sz="quarter" idx="17"/>
          </p:nvPr>
        </p:nvSpPr>
        <p:spPr>
          <a:xfrm>
            <a:off x="4409768" y="2037600"/>
            <a:ext cx="4277032" cy="414000"/>
          </a:xfrm>
        </p:spPr>
        <p:txBody>
          <a:bodyPr/>
          <a:lstStyle/>
          <a:p>
            <a:pPr marL="432" indent="0">
              <a:buNone/>
            </a:pPr>
            <a:r>
              <a:rPr lang="en-IN" sz="2400" dirty="0"/>
              <a:t>wide.</a:t>
            </a:r>
          </a:p>
        </p:txBody>
      </p:sp>
      <p:pic>
        <p:nvPicPr>
          <p:cNvPr id="15" name="Content Placeholder 14" descr="A woman with curly hair represents the average amount of hair on a human scalp noted as 1 times 10 to the fifth power hairs. A close up of the scalp illustrates the width of a single hair strand noted as 8 times 10 to the negative sixth power meters.">
            <a:extLst>
              <a:ext uri="{FF2B5EF4-FFF2-40B4-BE49-F238E27FC236}">
                <a16:creationId xmlns:a16="http://schemas.microsoft.com/office/drawing/2014/main" id="{7BE70921-10CA-4FBD-8602-7BC19F23834D}"/>
              </a:ext>
            </a:extLst>
          </p:cNvPr>
          <p:cNvPicPr>
            <a:picLocks noGrp="1" noChangeAspect="1"/>
          </p:cNvPicPr>
          <p:nvPr>
            <p:ph sz="quarter" idx="18"/>
          </p:nvPr>
        </p:nvPicPr>
        <p:blipFill>
          <a:blip r:embed="rId8"/>
          <a:stretch>
            <a:fillRect/>
          </a:stretch>
        </p:blipFill>
        <p:spPr>
          <a:xfrm>
            <a:off x="1386564" y="2730259"/>
            <a:ext cx="6370872" cy="2773920"/>
          </a:xfrm>
          <a:prstGeom prst="rect">
            <a:avLst/>
          </a:prstGeom>
        </p:spPr>
      </p:pic>
      <p:sp>
        <p:nvSpPr>
          <p:cNvPr id="8" name="Content Placeholder 7">
            <a:extLst>
              <a:ext uri="{FF2B5EF4-FFF2-40B4-BE49-F238E27FC236}">
                <a16:creationId xmlns:a16="http://schemas.microsoft.com/office/drawing/2014/main" id="{54D05B8A-C9A2-47C6-9845-996562CBEF99}"/>
              </a:ext>
            </a:extLst>
          </p:cNvPr>
          <p:cNvSpPr>
            <a:spLocks noGrp="1"/>
          </p:cNvSpPr>
          <p:nvPr>
            <p:ph sz="quarter" idx="19"/>
          </p:nvPr>
        </p:nvSpPr>
        <p:spPr>
          <a:xfrm>
            <a:off x="457200" y="5869858"/>
            <a:ext cx="8229600" cy="457200"/>
          </a:xfrm>
        </p:spPr>
        <p:txBody>
          <a:bodyPr/>
          <a:lstStyle/>
          <a:p>
            <a:pPr marL="101600" indent="0">
              <a:buNone/>
            </a:pPr>
            <a:r>
              <a:rPr lang="en-IN" sz="2400" b="1" dirty="0"/>
              <a:t>Learning Goal </a:t>
            </a:r>
            <a:r>
              <a:rPr lang="en-IN" sz="2400" dirty="0"/>
              <a:t>Write a number in scientific notation.</a:t>
            </a:r>
          </a:p>
        </p:txBody>
      </p:sp>
    </p:spTree>
    <p:extLst>
      <p:ext uri="{BB962C8B-B14F-4D97-AF65-F5344CB8AC3E}">
        <p14:creationId xmlns:p14="http://schemas.microsoft.com/office/powerpoint/2010/main" val="3433767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ＭＳ Ｐゴシック" pitchFamily="34" charset="-128"/>
              </a:rPr>
              <a:t>Scientific Notation </a:t>
            </a:r>
            <a:r>
              <a:rPr lang="en-US" sz="2000" b="0" dirty="0">
                <a:cs typeface="ＭＳ Ｐゴシック" pitchFamily="34" charset="-128"/>
              </a:rPr>
              <a:t>(1 of 2)</a:t>
            </a:r>
            <a:endParaRPr lang="en-IN" sz="2000" b="0" dirty="0"/>
          </a:p>
        </p:txBody>
      </p:sp>
      <p:sp>
        <p:nvSpPr>
          <p:cNvPr id="8" name="Content Placeholder 7"/>
          <p:cNvSpPr>
            <a:spLocks noGrp="1"/>
          </p:cNvSpPr>
          <p:nvPr>
            <p:ph sz="quarter" idx="14"/>
          </p:nvPr>
        </p:nvSpPr>
        <p:spPr>
          <a:xfrm>
            <a:off x="457200" y="1555200"/>
            <a:ext cx="8229600" cy="1367614"/>
          </a:xfrm>
        </p:spPr>
        <p:txBody>
          <a:bodyPr/>
          <a:lstStyle/>
          <a:p>
            <a:pPr marL="432" indent="0">
              <a:buNone/>
            </a:pPr>
            <a:r>
              <a:rPr lang="en-IN" sz="2400" b="1" dirty="0"/>
              <a:t>Scientific notation </a:t>
            </a:r>
            <a:r>
              <a:rPr lang="en-IN" sz="2400" dirty="0"/>
              <a:t>is used to write very large or very small numbers, such as</a:t>
            </a:r>
          </a:p>
          <a:p>
            <a:r>
              <a:rPr lang="en-IN" sz="2400" dirty="0"/>
              <a:t>the width of a human hair, 0.000 008 m</a:t>
            </a:r>
            <a:r>
              <a:rPr lang="en-IN" sz="100" dirty="0"/>
              <a:t>eters</a:t>
            </a:r>
            <a:r>
              <a:rPr lang="en-IN" sz="2400" dirty="0"/>
              <a:t>, which is also</a:t>
            </a:r>
          </a:p>
        </p:txBody>
      </p:sp>
      <p:sp>
        <p:nvSpPr>
          <p:cNvPr id="9" name="Content Placeholder 8"/>
          <p:cNvSpPr>
            <a:spLocks noGrp="1"/>
          </p:cNvSpPr>
          <p:nvPr>
            <p:ph sz="quarter" idx="15"/>
          </p:nvPr>
        </p:nvSpPr>
        <p:spPr>
          <a:xfrm>
            <a:off x="731520" y="2995866"/>
            <a:ext cx="1453243" cy="414000"/>
          </a:xfrm>
        </p:spPr>
        <p:txBody>
          <a:bodyPr/>
          <a:lstStyle/>
          <a:p>
            <a:pPr marL="432" indent="0">
              <a:buNone/>
            </a:pPr>
            <a:r>
              <a:rPr lang="en-IN" sz="2400" dirty="0"/>
              <a:t>written as</a:t>
            </a:r>
          </a:p>
        </p:txBody>
      </p:sp>
      <p:graphicFrame>
        <p:nvGraphicFramePr>
          <p:cNvPr id="14" name="Object 13" descr="8 times 10 to the negative power of 6 meters"/>
          <p:cNvGraphicFramePr>
            <a:graphicFrameLocks noChangeAspect="1"/>
          </p:cNvGraphicFramePr>
          <p:nvPr>
            <p:extLst/>
          </p:nvPr>
        </p:nvGraphicFramePr>
        <p:xfrm>
          <a:off x="2251008" y="3000027"/>
          <a:ext cx="1219200" cy="368300"/>
        </p:xfrm>
        <a:graphic>
          <a:graphicData uri="http://schemas.openxmlformats.org/presentationml/2006/ole">
            <mc:AlternateContent xmlns:mc="http://schemas.openxmlformats.org/markup-compatibility/2006">
              <mc:Choice xmlns:v="urn:schemas-microsoft-com:vml" Requires="v">
                <p:oleObj spid="_x0000_s16386" name="Equation" r:id="rId3" imgW="1218960" imgH="368280" progId="Equation.DSMT4">
                  <p:embed/>
                </p:oleObj>
              </mc:Choice>
              <mc:Fallback>
                <p:oleObj name="Equation" r:id="rId3" imgW="1218960" imgH="368280" progId="Equation.DSMT4">
                  <p:embed/>
                  <p:pic>
                    <p:nvPicPr>
                      <p:cNvPr id="14" name="Object 13" descr="8 times 10 to the negative power of 6 meters"/>
                      <p:cNvPicPr/>
                      <p:nvPr/>
                    </p:nvPicPr>
                    <p:blipFill>
                      <a:blip r:embed="rId4"/>
                      <a:stretch>
                        <a:fillRect/>
                      </a:stretch>
                    </p:blipFill>
                    <p:spPr>
                      <a:xfrm>
                        <a:off x="2251008" y="3000027"/>
                        <a:ext cx="1219200" cy="368300"/>
                      </a:xfrm>
                      <a:prstGeom prst="rect">
                        <a:avLst/>
                      </a:prstGeom>
                    </p:spPr>
                  </p:pic>
                </p:oleObj>
              </mc:Fallback>
            </mc:AlternateContent>
          </a:graphicData>
        </a:graphic>
      </p:graphicFrame>
      <p:sp>
        <p:nvSpPr>
          <p:cNvPr id="10" name="Content Placeholder 9"/>
          <p:cNvSpPr>
            <a:spLocks noGrp="1"/>
          </p:cNvSpPr>
          <p:nvPr>
            <p:ph sz="quarter" idx="16"/>
          </p:nvPr>
        </p:nvSpPr>
        <p:spPr>
          <a:xfrm>
            <a:off x="454023" y="3473823"/>
            <a:ext cx="8232776" cy="424409"/>
          </a:xfrm>
        </p:spPr>
        <p:txBody>
          <a:bodyPr/>
          <a:lstStyle/>
          <a:p>
            <a:r>
              <a:rPr lang="en-IN" sz="2400" dirty="0"/>
              <a:t>the number of hairs on a human scalp, 100 000, which is</a:t>
            </a:r>
          </a:p>
        </p:txBody>
      </p:sp>
      <p:sp>
        <p:nvSpPr>
          <p:cNvPr id="11" name="Content Placeholder 10"/>
          <p:cNvSpPr>
            <a:spLocks noGrp="1"/>
          </p:cNvSpPr>
          <p:nvPr>
            <p:ph sz="quarter" idx="17"/>
          </p:nvPr>
        </p:nvSpPr>
        <p:spPr>
          <a:xfrm>
            <a:off x="731521" y="3965250"/>
            <a:ext cx="2138516" cy="414000"/>
          </a:xfrm>
        </p:spPr>
        <p:txBody>
          <a:bodyPr/>
          <a:lstStyle/>
          <a:p>
            <a:pPr marL="432" indent="0">
              <a:buNone/>
            </a:pPr>
            <a:r>
              <a:rPr lang="en-US" sz="2400" dirty="0">
                <a:ea typeface="ＭＳ Ｐゴシック" charset="0"/>
                <a:cs typeface="Times New Roman" panose="02020603050405020304" pitchFamily="18" charset="0"/>
              </a:rPr>
              <a:t>also written as</a:t>
            </a:r>
            <a:endParaRPr lang="en-IN" sz="2400" dirty="0"/>
          </a:p>
        </p:txBody>
      </p:sp>
      <p:graphicFrame>
        <p:nvGraphicFramePr>
          <p:cNvPr id="15" name="Object 14" descr="1 times 10 to the power of 5"/>
          <p:cNvGraphicFramePr>
            <a:graphicFrameLocks noChangeAspect="1"/>
          </p:cNvGraphicFramePr>
          <p:nvPr>
            <p:extLst/>
          </p:nvPr>
        </p:nvGraphicFramePr>
        <p:xfrm>
          <a:off x="2914217" y="3994582"/>
          <a:ext cx="825500" cy="368300"/>
        </p:xfrm>
        <a:graphic>
          <a:graphicData uri="http://schemas.openxmlformats.org/presentationml/2006/ole">
            <mc:AlternateContent xmlns:mc="http://schemas.openxmlformats.org/markup-compatibility/2006">
              <mc:Choice xmlns:v="urn:schemas-microsoft-com:vml" Requires="v">
                <p:oleObj spid="_x0000_s16387" name="Equation" r:id="rId5" imgW="825480" imgH="368280" progId="Equation.DSMT4">
                  <p:embed/>
                </p:oleObj>
              </mc:Choice>
              <mc:Fallback>
                <p:oleObj name="Equation" r:id="rId5" imgW="825480" imgH="368280" progId="Equation.DSMT4">
                  <p:embed/>
                  <p:pic>
                    <p:nvPicPr>
                      <p:cNvPr id="15" name="Object 14" descr="1 times 10 to the power of 5"/>
                      <p:cNvPicPr/>
                      <p:nvPr/>
                    </p:nvPicPr>
                    <p:blipFill>
                      <a:blip r:embed="rId6"/>
                      <a:stretch>
                        <a:fillRect/>
                      </a:stretch>
                    </p:blipFill>
                    <p:spPr>
                      <a:xfrm>
                        <a:off x="2914217" y="3994582"/>
                        <a:ext cx="825500" cy="368300"/>
                      </a:xfrm>
                      <a:prstGeom prst="rect">
                        <a:avLst/>
                      </a:prstGeom>
                    </p:spPr>
                  </p:pic>
                </p:oleObj>
              </mc:Fallback>
            </mc:AlternateContent>
          </a:graphicData>
        </a:graphic>
      </p:graphicFrame>
      <p:sp>
        <p:nvSpPr>
          <p:cNvPr id="12" name="Content Placeholder 11"/>
          <p:cNvSpPr>
            <a:spLocks noGrp="1"/>
          </p:cNvSpPr>
          <p:nvPr>
            <p:ph sz="quarter" idx="18"/>
          </p:nvPr>
        </p:nvSpPr>
        <p:spPr>
          <a:xfrm>
            <a:off x="3863907" y="3967200"/>
            <a:ext cx="825500" cy="414000"/>
          </a:xfrm>
        </p:spPr>
        <p:txBody>
          <a:bodyPr/>
          <a:lstStyle/>
          <a:p>
            <a:pPr marL="432" indent="0">
              <a:buNone/>
            </a:pPr>
            <a:r>
              <a:rPr lang="en-US" sz="2400" dirty="0">
                <a:ea typeface="ＭＳ Ｐゴシック" charset="0"/>
                <a:cs typeface="Times New Roman" panose="02020603050405020304" pitchFamily="18" charset="0"/>
              </a:rPr>
              <a:t>hairs.</a:t>
            </a:r>
            <a:endParaRPr lang="en-IN" sz="2400" dirty="0"/>
          </a:p>
        </p:txBody>
      </p:sp>
      <p:pic>
        <p:nvPicPr>
          <p:cNvPr id="13" name="Content Placeholder 12" descr="A woman with curly hair represents the average amount of hair on a human scalp noted as 1 times 10 to the fifth power hairs. A close up of the scalp illustrates the width of a single hair strand noted as 8 times 10 to the negative sixth power meters.">
            <a:extLst>
              <a:ext uri="{FF2B5EF4-FFF2-40B4-BE49-F238E27FC236}">
                <a16:creationId xmlns:a16="http://schemas.microsoft.com/office/drawing/2014/main" id="{C4E6125B-9A2F-425F-ACA9-F0558CF191DD}"/>
              </a:ext>
            </a:extLst>
          </p:cNvPr>
          <p:cNvPicPr>
            <a:picLocks noGrp="1" noChangeAspect="1"/>
          </p:cNvPicPr>
          <p:nvPr>
            <p:ph sz="quarter" idx="19"/>
          </p:nvPr>
        </p:nvPicPr>
        <p:blipFill>
          <a:blip r:embed="rId7"/>
          <a:stretch>
            <a:fillRect/>
          </a:stretch>
        </p:blipFill>
        <p:spPr>
          <a:xfrm>
            <a:off x="2388903" y="4447582"/>
            <a:ext cx="4377307" cy="1956986"/>
          </a:xfrm>
          <a:prstGeom prst="rect">
            <a:avLst/>
          </a:prstGeom>
        </p:spPr>
      </p:pic>
    </p:spTree>
    <p:extLst>
      <p:ext uri="{BB962C8B-B14F-4D97-AF65-F5344CB8AC3E}">
        <p14:creationId xmlns:p14="http://schemas.microsoft.com/office/powerpoint/2010/main" val="884186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ＭＳ Ｐゴシック" pitchFamily="34" charset="-128"/>
              </a:rPr>
              <a:t>Scientific Notation </a:t>
            </a:r>
            <a:r>
              <a:rPr lang="en-US" sz="2000" b="0" dirty="0">
                <a:cs typeface="ＭＳ Ｐゴシック" pitchFamily="34" charset="-128"/>
              </a:rPr>
              <a:t>(2 of 2)</a:t>
            </a:r>
            <a:endParaRPr lang="en-IN" sz="2000" b="0" dirty="0"/>
          </a:p>
        </p:txBody>
      </p:sp>
      <p:pic>
        <p:nvPicPr>
          <p:cNvPr id="15" name="Content Placeholder 14" descr="Key math skill, writing numbers in scientific notation.">
            <a:extLst>
              <a:ext uri="{FF2B5EF4-FFF2-40B4-BE49-F238E27FC236}">
                <a16:creationId xmlns:a16="http://schemas.microsoft.com/office/drawing/2014/main" id="{41A2218F-8FD5-4E33-B3EC-9026015A289B}"/>
              </a:ext>
            </a:extLst>
          </p:cNvPr>
          <p:cNvPicPr>
            <a:picLocks noGrp="1" noChangeAspect="1"/>
          </p:cNvPicPr>
          <p:nvPr>
            <p:ph sz="quarter" idx="16"/>
          </p:nvPr>
        </p:nvPicPr>
        <p:blipFill>
          <a:blip r:embed="rId3"/>
          <a:stretch>
            <a:fillRect/>
          </a:stretch>
        </p:blipFill>
        <p:spPr>
          <a:xfrm>
            <a:off x="468313" y="1641357"/>
            <a:ext cx="3090940" cy="987638"/>
          </a:xfrm>
          <a:prstGeom prst="rect">
            <a:avLst/>
          </a:prstGeom>
        </p:spPr>
      </p:pic>
      <p:sp>
        <p:nvSpPr>
          <p:cNvPr id="9" name="Content Placeholder 8"/>
          <p:cNvSpPr>
            <a:spLocks noGrp="1"/>
          </p:cNvSpPr>
          <p:nvPr>
            <p:ph sz="quarter" idx="14"/>
          </p:nvPr>
        </p:nvSpPr>
        <p:spPr>
          <a:xfrm>
            <a:off x="457200" y="2727239"/>
            <a:ext cx="8232776" cy="414000"/>
          </a:xfrm>
        </p:spPr>
        <p:txBody>
          <a:bodyPr/>
          <a:lstStyle/>
          <a:p>
            <a:pPr marL="432" indent="0">
              <a:buNone/>
            </a:pPr>
            <a:r>
              <a:rPr lang="en-US" sz="2400" dirty="0">
                <a:ea typeface="ＭＳ Ｐゴシック" pitchFamily="34" charset="-128"/>
                <a:cs typeface="ＭＳ Ｐゴシック" pitchFamily="34" charset="-128"/>
              </a:rPr>
              <a:t>Numbers written in </a:t>
            </a:r>
            <a:r>
              <a:rPr lang="en-US" sz="2400" b="1" dirty="0">
                <a:ea typeface="ＭＳ Ｐゴシック" pitchFamily="34" charset="-128"/>
                <a:cs typeface="ＭＳ Ｐゴシック" pitchFamily="34" charset="-128"/>
              </a:rPr>
              <a:t>scientific notation </a:t>
            </a:r>
            <a:r>
              <a:rPr lang="en-US" sz="2400" dirty="0">
                <a:ea typeface="ＭＳ Ｐゴシック" pitchFamily="34" charset="-128"/>
                <a:cs typeface="ＭＳ Ｐゴシック" pitchFamily="34" charset="-128"/>
              </a:rPr>
              <a:t>have two parts:</a:t>
            </a:r>
            <a:endParaRPr lang="en-IN" sz="2400" dirty="0"/>
          </a:p>
        </p:txBody>
      </p:sp>
      <p:graphicFrame>
        <p:nvGraphicFramePr>
          <p:cNvPr id="12" name="Object 11" descr="1.5 times 10 to the power of 2. 1.5 being the coefficient and 10 to the power of two being the power of 10."/>
          <p:cNvGraphicFramePr>
            <a:graphicFrameLocks noChangeAspect="1"/>
          </p:cNvGraphicFramePr>
          <p:nvPr>
            <p:extLst/>
          </p:nvPr>
        </p:nvGraphicFramePr>
        <p:xfrm>
          <a:off x="2965450" y="3487738"/>
          <a:ext cx="3213100" cy="800100"/>
        </p:xfrm>
        <a:graphic>
          <a:graphicData uri="http://schemas.openxmlformats.org/presentationml/2006/ole">
            <mc:AlternateContent xmlns:mc="http://schemas.openxmlformats.org/markup-compatibility/2006">
              <mc:Choice xmlns:v="urn:schemas-microsoft-com:vml" Requires="v">
                <p:oleObj spid="_x0000_s17410" name="Equation" r:id="rId4" imgW="3213000" imgH="799920" progId="Equation.DSMT4">
                  <p:embed/>
                </p:oleObj>
              </mc:Choice>
              <mc:Fallback>
                <p:oleObj name="Equation" r:id="rId4" imgW="3213000" imgH="799920" progId="Equation.DSMT4">
                  <p:embed/>
                  <p:pic>
                    <p:nvPicPr>
                      <p:cNvPr id="12" name="Object 11" descr="1.5 times 10 to the power of 2. 1.5 being the coefficient and 10 to the power of two being the power of 10."/>
                      <p:cNvPicPr/>
                      <p:nvPr/>
                    </p:nvPicPr>
                    <p:blipFill>
                      <a:blip r:embed="rId5"/>
                      <a:stretch>
                        <a:fillRect/>
                      </a:stretch>
                    </p:blipFill>
                    <p:spPr>
                      <a:xfrm>
                        <a:off x="2965450" y="3487738"/>
                        <a:ext cx="3213100" cy="800100"/>
                      </a:xfrm>
                      <a:prstGeom prst="rect">
                        <a:avLst/>
                      </a:prstGeom>
                    </p:spPr>
                  </p:pic>
                </p:oleObj>
              </mc:Fallback>
            </mc:AlternateContent>
          </a:graphicData>
        </a:graphic>
      </p:graphicFrame>
      <p:sp>
        <p:nvSpPr>
          <p:cNvPr id="10" name="Content Placeholder 9"/>
          <p:cNvSpPr>
            <a:spLocks noGrp="1"/>
          </p:cNvSpPr>
          <p:nvPr>
            <p:ph sz="quarter" idx="15"/>
          </p:nvPr>
        </p:nvSpPr>
        <p:spPr>
          <a:xfrm>
            <a:off x="457200" y="4534878"/>
            <a:ext cx="8218487" cy="414000"/>
          </a:xfrm>
        </p:spPr>
        <p:txBody>
          <a:bodyPr/>
          <a:lstStyle/>
          <a:p>
            <a:pPr marL="432" indent="0">
              <a:buNone/>
            </a:pPr>
            <a:r>
              <a:rPr lang="en-US" sz="2400" dirty="0">
                <a:solidFill>
                  <a:prstClr val="black"/>
                </a:solidFill>
                <a:ea typeface="ＭＳ Ｐゴシック" charset="0"/>
                <a:cs typeface="Times New Roman" charset="0"/>
              </a:rPr>
              <a:t>The coefficient is at least 1 but less than 10.</a:t>
            </a:r>
            <a:endParaRPr lang="en-IN" sz="2400" dirty="0"/>
          </a:p>
        </p:txBody>
      </p:sp>
    </p:spTree>
    <p:extLst>
      <p:ext uri="{BB962C8B-B14F-4D97-AF65-F5344CB8AC3E}">
        <p14:creationId xmlns:p14="http://schemas.microsoft.com/office/powerpoint/2010/main" val="3461760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cs typeface="ＭＳ Ｐゴシック" pitchFamily="34" charset="-128"/>
              </a:rPr>
              <a:t>Writing Numbers in Scientific Notation</a:t>
            </a:r>
            <a:endParaRPr lang="en-IN" sz="3400" dirty="0"/>
          </a:p>
        </p:txBody>
      </p:sp>
      <p:sp>
        <p:nvSpPr>
          <p:cNvPr id="3" name="Content Placeholder 2"/>
          <p:cNvSpPr>
            <a:spLocks noGrp="1"/>
          </p:cNvSpPr>
          <p:nvPr>
            <p:ph sz="quarter" idx="14"/>
          </p:nvPr>
        </p:nvSpPr>
        <p:spPr>
          <a:xfrm>
            <a:off x="457200" y="1555200"/>
            <a:ext cx="8232776" cy="837163"/>
          </a:xfrm>
        </p:spPr>
        <p:txBody>
          <a:bodyPr/>
          <a:lstStyle/>
          <a:p>
            <a:pPr marL="432" indent="0">
              <a:buNone/>
            </a:pPr>
            <a:r>
              <a:rPr lang="fr-FR" sz="2400" kern="1200" dirty="0">
                <a:solidFill>
                  <a:prstClr val="black"/>
                </a:solidFill>
                <a:ea typeface="ＭＳ Ｐゴシック" charset="0"/>
                <a:cs typeface="Times New Roman" charset="0"/>
              </a:rPr>
              <a:t>The coefficient is obtained by moving the decimal point to give a number that is at least 1 but less than 10.</a:t>
            </a:r>
            <a:endParaRPr lang="en-IN" sz="2400" dirty="0"/>
          </a:p>
        </p:txBody>
      </p:sp>
      <p:pic>
        <p:nvPicPr>
          <p:cNvPr id="15" name="Content Placeholder 14" descr="Standard number, 2400, noted to move the decimal point 3 places to the left. equals. Scientific notation, 2.4, noted as the coefficient, times 10 to the power of 3, noted as the power of 10.">
            <a:extLst>
              <a:ext uri="{FF2B5EF4-FFF2-40B4-BE49-F238E27FC236}">
                <a16:creationId xmlns:a16="http://schemas.microsoft.com/office/drawing/2014/main" id="{9C87A3D0-FC94-47DF-A7DA-D484474C6D88}"/>
              </a:ext>
            </a:extLst>
          </p:cNvPr>
          <p:cNvPicPr>
            <a:picLocks noGrp="1" noChangeAspect="1"/>
          </p:cNvPicPr>
          <p:nvPr>
            <p:ph sz="quarter" idx="15"/>
          </p:nvPr>
        </p:nvPicPr>
        <p:blipFill>
          <a:blip r:embed="rId2"/>
          <a:stretch>
            <a:fillRect/>
          </a:stretch>
        </p:blipFill>
        <p:spPr>
          <a:xfrm>
            <a:off x="1758325" y="2590842"/>
            <a:ext cx="5620999" cy="1505843"/>
          </a:xfrm>
          <a:prstGeom prst="rect">
            <a:avLst/>
          </a:prstGeom>
        </p:spPr>
      </p:pic>
      <p:pic>
        <p:nvPicPr>
          <p:cNvPr id="16" name="Content Placeholder 15" descr="Standard number, 0.00086, noted to move decimal point 4 places to the right. Equals. Scientific notation, 8.6, noted as the coefficient, times 10 to the negative power of 4, noted as the power of 10.">
            <a:extLst>
              <a:ext uri="{FF2B5EF4-FFF2-40B4-BE49-F238E27FC236}">
                <a16:creationId xmlns:a16="http://schemas.microsoft.com/office/drawing/2014/main" id="{4771A278-5CEE-4FBF-9604-88EE2205CDF5}"/>
              </a:ext>
            </a:extLst>
          </p:cNvPr>
          <p:cNvPicPr>
            <a:picLocks noGrp="1" noChangeAspect="1"/>
          </p:cNvPicPr>
          <p:nvPr>
            <p:ph sz="quarter" idx="17"/>
          </p:nvPr>
        </p:nvPicPr>
        <p:blipFill>
          <a:blip r:embed="rId3"/>
          <a:stretch>
            <a:fillRect/>
          </a:stretch>
        </p:blipFill>
        <p:spPr>
          <a:xfrm>
            <a:off x="1456674" y="4358182"/>
            <a:ext cx="6230652" cy="1780186"/>
          </a:xfrm>
          <a:prstGeom prst="rect">
            <a:avLst/>
          </a:prstGeom>
        </p:spPr>
      </p:pic>
    </p:spTree>
    <p:extLst>
      <p:ext uri="{BB962C8B-B14F-4D97-AF65-F5344CB8AC3E}">
        <p14:creationId xmlns:p14="http://schemas.microsoft.com/office/powerpoint/2010/main" val="53261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ＭＳ Ｐゴシック" pitchFamily="34" charset="-128"/>
              </a:rPr>
              <a:t>Some Powers of 10 </a:t>
            </a:r>
            <a:r>
              <a:rPr lang="en-US" sz="2000" b="0" dirty="0">
                <a:cs typeface="ＭＳ Ｐゴシック" pitchFamily="34" charset="-128"/>
              </a:rPr>
              <a:t>(1 of 2)</a:t>
            </a:r>
            <a:endParaRPr lang="en-IN" sz="2000" b="0" dirty="0"/>
          </a:p>
        </p:txBody>
      </p:sp>
      <p:sp>
        <p:nvSpPr>
          <p:cNvPr id="3" name="Content Placeholder 2"/>
          <p:cNvSpPr>
            <a:spLocks noGrp="1"/>
          </p:cNvSpPr>
          <p:nvPr>
            <p:ph sz="quarter" idx="13"/>
          </p:nvPr>
        </p:nvSpPr>
        <p:spPr>
          <a:xfrm>
            <a:off x="457200" y="1556327"/>
            <a:ext cx="8229600" cy="414000"/>
          </a:xfrm>
        </p:spPr>
        <p:txBody>
          <a:bodyPr/>
          <a:lstStyle/>
          <a:p>
            <a:pPr marL="432" indent="0">
              <a:buNone/>
            </a:pPr>
            <a:r>
              <a:rPr lang="en-US" sz="2400" b="1" dirty="0"/>
              <a:t>Table 1.2 </a:t>
            </a:r>
            <a:r>
              <a:rPr lang="en-US" sz="2400" dirty="0"/>
              <a:t>Some Powers of 10</a:t>
            </a:r>
            <a:endParaRPr lang="en-IN" sz="2400" dirty="0"/>
          </a:p>
        </p:txBody>
      </p:sp>
      <p:graphicFrame>
        <p:nvGraphicFramePr>
          <p:cNvPr id="5" name="Table 11">
            <a:extLst>
              <a:ext uri="{FF2B5EF4-FFF2-40B4-BE49-F238E27FC236}">
                <a16:creationId xmlns:a16="http://schemas.microsoft.com/office/drawing/2014/main" id="{06908A85-74E0-48C7-93DC-DDC56E277CA5}"/>
              </a:ext>
            </a:extLst>
          </p:cNvPr>
          <p:cNvGraphicFramePr>
            <a:graphicFrameLocks noGrp="1"/>
          </p:cNvGraphicFramePr>
          <p:nvPr>
            <p:ph sz="quarter" idx="14"/>
            <p:extLst/>
          </p:nvPr>
        </p:nvGraphicFramePr>
        <p:xfrm>
          <a:off x="457200" y="2318400"/>
          <a:ext cx="8233200" cy="2225040"/>
        </p:xfrm>
        <a:graphic>
          <a:graphicData uri="http://schemas.openxmlformats.org/drawingml/2006/table">
            <a:tbl>
              <a:tblPr firstRow="1" bandRow="1">
                <a:tableStyleId>{2D5ABB26-0587-4C30-8999-92F81FD0307C}</a:tableStyleId>
              </a:tblPr>
              <a:tblGrid>
                <a:gridCol w="1897200">
                  <a:extLst>
                    <a:ext uri="{9D8B030D-6E8A-4147-A177-3AD203B41FA5}">
                      <a16:colId xmlns:a16="http://schemas.microsoft.com/office/drawing/2014/main" val="1207277504"/>
                    </a:ext>
                  </a:extLst>
                </a:gridCol>
                <a:gridCol w="1677600">
                  <a:extLst>
                    <a:ext uri="{9D8B030D-6E8A-4147-A177-3AD203B41FA5}">
                      <a16:colId xmlns:a16="http://schemas.microsoft.com/office/drawing/2014/main" val="1935312473"/>
                    </a:ext>
                  </a:extLst>
                </a:gridCol>
                <a:gridCol w="1972800">
                  <a:extLst>
                    <a:ext uri="{9D8B030D-6E8A-4147-A177-3AD203B41FA5}">
                      <a16:colId xmlns:a16="http://schemas.microsoft.com/office/drawing/2014/main" val="4174278012"/>
                    </a:ext>
                  </a:extLst>
                </a:gridCol>
                <a:gridCol w="2685600">
                  <a:extLst>
                    <a:ext uri="{9D8B030D-6E8A-4147-A177-3AD203B41FA5}">
                      <a16:colId xmlns:a16="http://schemas.microsoft.com/office/drawing/2014/main" val="2023341560"/>
                    </a:ext>
                  </a:extLst>
                </a:gridCol>
              </a:tblGrid>
              <a:tr h="370840">
                <a:tc>
                  <a:txBody>
                    <a:bodyPr/>
                    <a:lstStyle/>
                    <a:p>
                      <a:r>
                        <a:rPr lang="en-IN" sz="1600" b="1" i="0" u="none" strike="noStrike" cap="none" baseline="0" dirty="0">
                          <a:solidFill>
                            <a:schemeClr val="tx1"/>
                          </a:solidFill>
                          <a:latin typeface="+mn-lt"/>
                          <a:ea typeface="+mn-ea"/>
                          <a:cs typeface="+mn-cs"/>
                          <a:sym typeface="Arial"/>
                        </a:rPr>
                        <a:t>Standard Number</a:t>
                      </a:r>
                      <a:endParaRPr lang="en-IN"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Multiples of 10</a:t>
                      </a:r>
                      <a:endParaRPr lang="en-IN"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Scientific Notation</a:t>
                      </a:r>
                      <a:endParaRPr lang="en-IN"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1"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8105128"/>
                  </a:ext>
                </a:extLst>
              </a:tr>
              <a:tr h="370840">
                <a:tc>
                  <a:txBody>
                    <a:bodyPr/>
                    <a:lstStyle/>
                    <a:p>
                      <a:r>
                        <a:rPr lang="en-IN" sz="1600" b="0" i="0" u="none" strike="noStrike" cap="none" baseline="0" dirty="0">
                          <a:solidFill>
                            <a:schemeClr val="tx1"/>
                          </a:solidFill>
                          <a:latin typeface="+mn-lt"/>
                          <a:ea typeface="+mn-ea"/>
                          <a:cs typeface="+mn-cs"/>
                          <a:sym typeface="Arial"/>
                        </a:rPr>
                        <a:t>10 000</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10 times 10 times 10 times 10</a:t>
                      </a:r>
                      <a:endParaRPr lang="en-IN" sz="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effectLst/>
                          <a:latin typeface="+mn-lt"/>
                          <a:ea typeface="+mn-ea"/>
                          <a:cs typeface="+mn-cs"/>
                          <a:sym typeface="Arial"/>
                        </a:rPr>
                        <a:t>1 times 10 to the fourth power</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Some positive powers of 10</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096209"/>
                  </a:ext>
                </a:extLst>
              </a:tr>
              <a:tr h="370840">
                <a:tc>
                  <a:txBody>
                    <a:bodyPr/>
                    <a:lstStyle/>
                    <a:p>
                      <a:r>
                        <a:rPr lang="en-IN" sz="1600" b="0" i="0" u="none" strike="noStrike" cap="none" baseline="0" dirty="0">
                          <a:solidFill>
                            <a:schemeClr val="tx1"/>
                          </a:solidFill>
                          <a:latin typeface="+mn-lt"/>
                          <a:ea typeface="+mn-ea"/>
                          <a:cs typeface="+mn-cs"/>
                          <a:sym typeface="Arial"/>
                        </a:rPr>
                        <a:t>1000</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10 times 10 times 10</a:t>
                      </a:r>
                      <a:endParaRPr lang="en-IN" sz="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effectLst/>
                          <a:latin typeface="+mn-lt"/>
                          <a:ea typeface="+mn-ea"/>
                          <a:cs typeface="+mn-cs"/>
                          <a:sym typeface="Arial"/>
                        </a:rPr>
                        <a:t>1 times 10 to the third power</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positive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393056"/>
                  </a:ext>
                </a:extLst>
              </a:tr>
              <a:tr h="370840">
                <a:tc>
                  <a:txBody>
                    <a:bodyPr/>
                    <a:lstStyle/>
                    <a:p>
                      <a:r>
                        <a:rPr lang="en-IN"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dirty="0"/>
                        <a:t>10 times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effectLst/>
                          <a:latin typeface="+mn-lt"/>
                          <a:ea typeface="+mn-ea"/>
                          <a:cs typeface="+mn-cs"/>
                          <a:sym typeface="Arial"/>
                        </a:rPr>
                        <a:t>1 times 10 to the second power</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positive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999185"/>
                  </a:ext>
                </a:extLst>
              </a:tr>
              <a:tr h="370840">
                <a:tc>
                  <a:txBody>
                    <a:bodyPr/>
                    <a:lstStyle/>
                    <a:p>
                      <a:r>
                        <a:rPr lang="en-IN" sz="16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10</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effectLst/>
                          <a:latin typeface="+mn-lt"/>
                          <a:ea typeface="+mn-ea"/>
                          <a:cs typeface="+mn-cs"/>
                          <a:sym typeface="Arial"/>
                        </a:rPr>
                        <a:t>1 times 10 to the first power</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positive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8122098"/>
                  </a:ext>
                </a:extLst>
              </a:tr>
              <a:tr h="370840">
                <a:tc>
                  <a:txBody>
                    <a:bodyPr/>
                    <a:lstStyle/>
                    <a:p>
                      <a:r>
                        <a:rPr lang="en-IN"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effectLst/>
                          <a:latin typeface="+mn-lt"/>
                          <a:ea typeface="+mn-ea"/>
                          <a:cs typeface="+mn-cs"/>
                          <a:sym typeface="Arial"/>
                        </a:rPr>
                        <a:t>1 times 10 to the 0 power</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positive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1537450"/>
                  </a:ext>
                </a:extLst>
              </a:tr>
            </a:tbl>
          </a:graphicData>
        </a:graphic>
      </p:graphicFrame>
      <p:graphicFrame>
        <p:nvGraphicFramePr>
          <p:cNvPr id="14" name="Object 13">
            <a:extLst>
              <a:ext uri="{FF2B5EF4-FFF2-40B4-BE49-F238E27FC236}">
                <a16:creationId xmlns:a16="http://schemas.microsoft.com/office/drawing/2014/main" id="{725BF022-20C6-4CBA-96D2-6544CF1D8472}"/>
              </a:ext>
              <a:ext uri="{C183D7F6-B498-43B3-948B-1728B52AA6E4}">
                <adec:decorative xmlns:adec="http://schemas.microsoft.com/office/drawing/2017/decorative" val="1"/>
              </a:ext>
            </a:extLst>
          </p:cNvPr>
          <p:cNvGraphicFramePr>
            <a:graphicFrameLocks noChangeAspect="1"/>
          </p:cNvGraphicFramePr>
          <p:nvPr>
            <p:extLst/>
          </p:nvPr>
        </p:nvGraphicFramePr>
        <p:xfrm>
          <a:off x="2434554" y="2736696"/>
          <a:ext cx="1481137" cy="242887"/>
        </p:xfrm>
        <a:graphic>
          <a:graphicData uri="http://schemas.openxmlformats.org/presentationml/2006/ole">
            <mc:AlternateContent xmlns:mc="http://schemas.openxmlformats.org/markup-compatibility/2006">
              <mc:Choice xmlns:v="urn:schemas-microsoft-com:vml" Requires="v">
                <p:oleObj spid="_x0000_s18434" name="Equation" r:id="rId3" imgW="1942920" imgH="317160" progId="Equation.DSMT4">
                  <p:embed/>
                </p:oleObj>
              </mc:Choice>
              <mc:Fallback>
                <p:oleObj name="Equation" r:id="rId3" imgW="1942920" imgH="317160" progId="Equation.DSMT4">
                  <p:embed/>
                  <p:pic>
                    <p:nvPicPr>
                      <p:cNvPr id="14" name="Object 13">
                        <a:extLst>
                          <a:ext uri="{FF2B5EF4-FFF2-40B4-BE49-F238E27FC236}">
                            <a16:creationId xmlns:a16="http://schemas.microsoft.com/office/drawing/2014/main" id="{725BF022-20C6-4CBA-96D2-6544CF1D8472}"/>
                          </a:ext>
                          <a:ext uri="{C183D7F6-B498-43B3-948B-1728B52AA6E4}">
                            <adec:decorative xmlns:adec="http://schemas.microsoft.com/office/drawing/2017/decorative" val="1"/>
                          </a:ext>
                        </a:extLst>
                      </p:cNvPr>
                      <p:cNvPicPr/>
                      <p:nvPr/>
                    </p:nvPicPr>
                    <p:blipFill>
                      <a:blip r:embed="rId4"/>
                      <a:stretch>
                        <a:fillRect/>
                      </a:stretch>
                    </p:blipFill>
                    <p:spPr>
                      <a:xfrm>
                        <a:off x="2434554" y="2736696"/>
                        <a:ext cx="1481137" cy="242887"/>
                      </a:xfrm>
                      <a:prstGeom prst="rect">
                        <a:avLst/>
                      </a:prstGeom>
                      <a:solidFill>
                        <a:schemeClr val="bg1"/>
                      </a:solidFill>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nvPr>
        </p:nvGraphicFramePr>
        <p:xfrm>
          <a:off x="4078288" y="2706688"/>
          <a:ext cx="609600" cy="282575"/>
        </p:xfrm>
        <a:graphic>
          <a:graphicData uri="http://schemas.openxmlformats.org/presentationml/2006/ole">
            <mc:AlternateContent xmlns:mc="http://schemas.openxmlformats.org/markup-compatibility/2006">
              <mc:Choice xmlns:v="urn:schemas-microsoft-com:vml" Requires="v">
                <p:oleObj spid="_x0000_s18435" name="Equation" r:id="rId5" imgW="799920" imgH="368280" progId="Equation.DSMT4">
                  <p:embed/>
                </p:oleObj>
              </mc:Choice>
              <mc:Fallback>
                <p:oleObj name="Equation" r:id="rId5" imgW="799920" imgH="368280" progId="Equation.DSMT4">
                  <p:embed/>
                  <p:pic>
                    <p:nvPicPr>
                      <p:cNvPr id="7" name="Object 6">
                        <a:extLst>
                          <a:ext uri="{C183D7F6-B498-43B3-948B-1728B52AA6E4}">
                            <adec:decorative xmlns:adec="http://schemas.microsoft.com/office/drawing/2017/decorative" val="1"/>
                          </a:ext>
                        </a:extLst>
                      </p:cNvPr>
                      <p:cNvPicPr/>
                      <p:nvPr/>
                    </p:nvPicPr>
                    <p:blipFill>
                      <a:blip r:embed="rId6"/>
                      <a:stretch>
                        <a:fillRect/>
                      </a:stretch>
                    </p:blipFill>
                    <p:spPr>
                      <a:xfrm>
                        <a:off x="4078288" y="2706688"/>
                        <a:ext cx="609600" cy="282575"/>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61DD0FA5-53D1-4D67-B9BB-72B22231F1C6}"/>
              </a:ext>
              <a:ext uri="{C183D7F6-B498-43B3-948B-1728B52AA6E4}">
                <adec:decorative xmlns:adec="http://schemas.microsoft.com/office/drawing/2017/decorative" val="1"/>
              </a:ext>
            </a:extLst>
          </p:cNvPr>
          <p:cNvGraphicFramePr>
            <a:graphicFrameLocks noChangeAspect="1"/>
          </p:cNvGraphicFramePr>
          <p:nvPr>
            <p:extLst/>
          </p:nvPr>
        </p:nvGraphicFramePr>
        <p:xfrm>
          <a:off x="2434554" y="3129668"/>
          <a:ext cx="1074738" cy="242888"/>
        </p:xfrm>
        <a:graphic>
          <a:graphicData uri="http://schemas.openxmlformats.org/presentationml/2006/ole">
            <mc:AlternateContent xmlns:mc="http://schemas.openxmlformats.org/markup-compatibility/2006">
              <mc:Choice xmlns:v="urn:schemas-microsoft-com:vml" Requires="v">
                <p:oleObj spid="_x0000_s18436" name="Equation" r:id="rId7" imgW="1409400" imgH="317160" progId="Equation.DSMT4">
                  <p:embed/>
                </p:oleObj>
              </mc:Choice>
              <mc:Fallback>
                <p:oleObj name="Equation" r:id="rId7" imgW="1409400" imgH="317160" progId="Equation.DSMT4">
                  <p:embed/>
                  <p:pic>
                    <p:nvPicPr>
                      <p:cNvPr id="15" name="Object 14">
                        <a:extLst>
                          <a:ext uri="{FF2B5EF4-FFF2-40B4-BE49-F238E27FC236}">
                            <a16:creationId xmlns:a16="http://schemas.microsoft.com/office/drawing/2014/main" id="{61DD0FA5-53D1-4D67-B9BB-72B22231F1C6}"/>
                          </a:ext>
                          <a:ext uri="{C183D7F6-B498-43B3-948B-1728B52AA6E4}">
                            <adec:decorative xmlns:adec="http://schemas.microsoft.com/office/drawing/2017/decorative" val="1"/>
                          </a:ext>
                        </a:extLst>
                      </p:cNvPr>
                      <p:cNvPicPr/>
                      <p:nvPr/>
                    </p:nvPicPr>
                    <p:blipFill>
                      <a:blip r:embed="rId8"/>
                      <a:stretch>
                        <a:fillRect/>
                      </a:stretch>
                    </p:blipFill>
                    <p:spPr>
                      <a:xfrm>
                        <a:off x="2434554" y="3129668"/>
                        <a:ext cx="1074738" cy="242888"/>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4083050" y="3092450"/>
          <a:ext cx="600075" cy="282575"/>
        </p:xfrm>
        <a:graphic>
          <a:graphicData uri="http://schemas.openxmlformats.org/presentationml/2006/ole">
            <mc:AlternateContent xmlns:mc="http://schemas.openxmlformats.org/markup-compatibility/2006">
              <mc:Choice xmlns:v="urn:schemas-microsoft-com:vml" Requires="v">
                <p:oleObj spid="_x0000_s18437" name="Equation" r:id="rId9" imgW="787320" imgH="368280" progId="Equation.DSMT4">
                  <p:embed/>
                </p:oleObj>
              </mc:Choice>
              <mc:Fallback>
                <p:oleObj name="Equation" r:id="rId9" imgW="787320" imgH="368280" progId="Equation.DSMT4">
                  <p:embed/>
                  <p:pic>
                    <p:nvPicPr>
                      <p:cNvPr id="8" name="Object 7">
                        <a:extLst>
                          <a:ext uri="{C183D7F6-B498-43B3-948B-1728B52AA6E4}">
                            <adec:decorative xmlns:adec="http://schemas.microsoft.com/office/drawing/2017/decorative" val="1"/>
                          </a:ext>
                        </a:extLst>
                      </p:cNvPr>
                      <p:cNvPicPr/>
                      <p:nvPr/>
                    </p:nvPicPr>
                    <p:blipFill>
                      <a:blip r:embed="rId10"/>
                      <a:stretch>
                        <a:fillRect/>
                      </a:stretch>
                    </p:blipFill>
                    <p:spPr>
                      <a:xfrm>
                        <a:off x="4083050" y="3092450"/>
                        <a:ext cx="600075" cy="282575"/>
                      </a:xfrm>
                      <a:prstGeom prst="rect">
                        <a:avLst/>
                      </a:prstGeom>
                      <a:solidFill>
                        <a:schemeClr val="bg1"/>
                      </a:solidFill>
                    </p:spPr>
                  </p:pic>
                </p:oleObj>
              </mc:Fallback>
            </mc:AlternateContent>
          </a:graphicData>
        </a:graphic>
      </p:graphicFrame>
      <p:graphicFrame>
        <p:nvGraphicFramePr>
          <p:cNvPr id="16" name="Object 15">
            <a:extLst>
              <a:ext uri="{FF2B5EF4-FFF2-40B4-BE49-F238E27FC236}">
                <a16:creationId xmlns:a16="http://schemas.microsoft.com/office/drawing/2014/main" id="{52B3827E-6883-4C07-A8CB-DFAA409C44CA}"/>
              </a:ext>
              <a:ext uri="{C183D7F6-B498-43B3-948B-1728B52AA6E4}">
                <adec:decorative xmlns:adec="http://schemas.microsoft.com/office/drawing/2017/decorative" val="1"/>
              </a:ext>
            </a:extLst>
          </p:cNvPr>
          <p:cNvGraphicFramePr>
            <a:graphicFrameLocks noChangeAspect="1"/>
          </p:cNvGraphicFramePr>
          <p:nvPr>
            <p:extLst/>
          </p:nvPr>
        </p:nvGraphicFramePr>
        <p:xfrm>
          <a:off x="2434554" y="3497596"/>
          <a:ext cx="677862" cy="242887"/>
        </p:xfrm>
        <a:graphic>
          <a:graphicData uri="http://schemas.openxmlformats.org/presentationml/2006/ole">
            <mc:AlternateContent xmlns:mc="http://schemas.openxmlformats.org/markup-compatibility/2006">
              <mc:Choice xmlns:v="urn:schemas-microsoft-com:vml" Requires="v">
                <p:oleObj spid="_x0000_s18438" name="Equation" r:id="rId11" imgW="888840" imgH="317160" progId="Equation.DSMT4">
                  <p:embed/>
                </p:oleObj>
              </mc:Choice>
              <mc:Fallback>
                <p:oleObj name="Equation" r:id="rId11" imgW="888840" imgH="317160" progId="Equation.DSMT4">
                  <p:embed/>
                  <p:pic>
                    <p:nvPicPr>
                      <p:cNvPr id="16" name="Object 15">
                        <a:extLst>
                          <a:ext uri="{FF2B5EF4-FFF2-40B4-BE49-F238E27FC236}">
                            <a16:creationId xmlns:a16="http://schemas.microsoft.com/office/drawing/2014/main" id="{52B3827E-6883-4C07-A8CB-DFAA409C44CA}"/>
                          </a:ext>
                          <a:ext uri="{C183D7F6-B498-43B3-948B-1728B52AA6E4}">
                            <adec:decorative xmlns:adec="http://schemas.microsoft.com/office/drawing/2017/decorative" val="1"/>
                          </a:ext>
                        </a:extLst>
                      </p:cNvPr>
                      <p:cNvPicPr/>
                      <p:nvPr/>
                    </p:nvPicPr>
                    <p:blipFill>
                      <a:blip r:embed="rId12"/>
                      <a:stretch>
                        <a:fillRect/>
                      </a:stretch>
                    </p:blipFill>
                    <p:spPr>
                      <a:xfrm>
                        <a:off x="2434554" y="3497596"/>
                        <a:ext cx="677862" cy="242887"/>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4083050" y="3465952"/>
          <a:ext cx="600075" cy="279400"/>
        </p:xfrm>
        <a:graphic>
          <a:graphicData uri="http://schemas.openxmlformats.org/presentationml/2006/ole">
            <mc:AlternateContent xmlns:mc="http://schemas.openxmlformats.org/markup-compatibility/2006">
              <mc:Choice xmlns:v="urn:schemas-microsoft-com:vml" Requires="v">
                <p:oleObj spid="_x0000_s18439" name="Equation" r:id="rId13" imgW="787320" imgH="368280" progId="Equation.DSMT4">
                  <p:embed/>
                </p:oleObj>
              </mc:Choice>
              <mc:Fallback>
                <p:oleObj name="Equation" r:id="rId13" imgW="787320" imgH="368280" progId="Equation.DSMT4">
                  <p:embed/>
                  <p:pic>
                    <p:nvPicPr>
                      <p:cNvPr id="9" name="Object 8">
                        <a:extLst>
                          <a:ext uri="{C183D7F6-B498-43B3-948B-1728B52AA6E4}">
                            <adec:decorative xmlns:adec="http://schemas.microsoft.com/office/drawing/2017/decorative" val="1"/>
                          </a:ext>
                        </a:extLst>
                      </p:cNvPr>
                      <p:cNvPicPr/>
                      <p:nvPr/>
                    </p:nvPicPr>
                    <p:blipFill>
                      <a:blip r:embed="rId14"/>
                      <a:stretch>
                        <a:fillRect/>
                      </a:stretch>
                    </p:blipFill>
                    <p:spPr>
                      <a:xfrm>
                        <a:off x="4083050" y="3465952"/>
                        <a:ext cx="600075" cy="279400"/>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nvPr>
        </p:nvGraphicFramePr>
        <p:xfrm>
          <a:off x="4084029" y="3835839"/>
          <a:ext cx="581025" cy="280988"/>
        </p:xfrm>
        <a:graphic>
          <a:graphicData uri="http://schemas.openxmlformats.org/presentationml/2006/ole">
            <mc:AlternateContent xmlns:mc="http://schemas.openxmlformats.org/markup-compatibility/2006">
              <mc:Choice xmlns:v="urn:schemas-microsoft-com:vml" Requires="v">
                <p:oleObj spid="_x0000_s18440" name="Equation" r:id="rId15" imgW="761760" imgH="368280" progId="Equation.DSMT4">
                  <p:embed/>
                </p:oleObj>
              </mc:Choice>
              <mc:Fallback>
                <p:oleObj name="Equation" r:id="rId15" imgW="761760" imgH="368280" progId="Equation.DSMT4">
                  <p:embed/>
                  <p:pic>
                    <p:nvPicPr>
                      <p:cNvPr id="10" name="Object 9">
                        <a:extLst>
                          <a:ext uri="{C183D7F6-B498-43B3-948B-1728B52AA6E4}">
                            <adec:decorative xmlns:adec="http://schemas.microsoft.com/office/drawing/2017/decorative" val="1"/>
                          </a:ext>
                        </a:extLst>
                      </p:cNvPr>
                      <p:cNvPicPr/>
                      <p:nvPr/>
                    </p:nvPicPr>
                    <p:blipFill>
                      <a:blip r:embed="rId16"/>
                      <a:stretch>
                        <a:fillRect/>
                      </a:stretch>
                    </p:blipFill>
                    <p:spPr>
                      <a:xfrm>
                        <a:off x="4084029" y="3835839"/>
                        <a:ext cx="581025" cy="280988"/>
                      </a:xfrm>
                      <a:prstGeom prst="rect">
                        <a:avLst/>
                      </a:prstGeom>
                      <a:solidFill>
                        <a:schemeClr val="bg1"/>
                      </a:solidFill>
                    </p:spPr>
                  </p:pic>
                </p:oleObj>
              </mc:Fallback>
            </mc:AlternateContent>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nvPr>
        </p:nvGraphicFramePr>
        <p:xfrm>
          <a:off x="4088792" y="4210489"/>
          <a:ext cx="598487" cy="279400"/>
        </p:xfrm>
        <a:graphic>
          <a:graphicData uri="http://schemas.openxmlformats.org/presentationml/2006/ole">
            <mc:AlternateContent xmlns:mc="http://schemas.openxmlformats.org/markup-compatibility/2006">
              <mc:Choice xmlns:v="urn:schemas-microsoft-com:vml" Requires="v">
                <p:oleObj spid="_x0000_s18441" name="Equation" r:id="rId17" imgW="787320" imgH="368280" progId="Equation.DSMT4">
                  <p:embed/>
                </p:oleObj>
              </mc:Choice>
              <mc:Fallback>
                <p:oleObj name="Equation" r:id="rId17" imgW="787320" imgH="368280" progId="Equation.DSMT4">
                  <p:embed/>
                  <p:pic>
                    <p:nvPicPr>
                      <p:cNvPr id="11" name="Object 10">
                        <a:extLst>
                          <a:ext uri="{C183D7F6-B498-43B3-948B-1728B52AA6E4}">
                            <adec:decorative xmlns:adec="http://schemas.microsoft.com/office/drawing/2017/decorative" val="1"/>
                          </a:ext>
                        </a:extLst>
                      </p:cNvPr>
                      <p:cNvPicPr/>
                      <p:nvPr/>
                    </p:nvPicPr>
                    <p:blipFill>
                      <a:blip r:embed="rId18"/>
                      <a:stretch>
                        <a:fillRect/>
                      </a:stretch>
                    </p:blipFill>
                    <p:spPr>
                      <a:xfrm>
                        <a:off x="4088792" y="4210489"/>
                        <a:ext cx="598487" cy="279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377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ＭＳ Ｐゴシック" pitchFamily="34" charset="-128"/>
              </a:rPr>
              <a:t>Some Powers of 10 </a:t>
            </a:r>
            <a:r>
              <a:rPr lang="en-US" sz="2000" b="0" dirty="0">
                <a:cs typeface="ＭＳ Ｐゴシック" pitchFamily="34" charset="-128"/>
              </a:rPr>
              <a:t>(2 of 2)</a:t>
            </a:r>
            <a:endParaRPr lang="en-IN" sz="2000" b="0" dirty="0"/>
          </a:p>
        </p:txBody>
      </p:sp>
      <p:sp>
        <p:nvSpPr>
          <p:cNvPr id="3" name="Content Placeholder 2"/>
          <p:cNvSpPr>
            <a:spLocks noGrp="1"/>
          </p:cNvSpPr>
          <p:nvPr>
            <p:ph sz="quarter" idx="13"/>
          </p:nvPr>
        </p:nvSpPr>
        <p:spPr>
          <a:xfrm>
            <a:off x="457200" y="1556327"/>
            <a:ext cx="8229600" cy="414000"/>
          </a:xfrm>
        </p:spPr>
        <p:txBody>
          <a:bodyPr/>
          <a:lstStyle/>
          <a:p>
            <a:pPr marL="432" indent="0">
              <a:buNone/>
            </a:pPr>
            <a:r>
              <a:rPr lang="en-US" sz="2400" b="1" dirty="0"/>
              <a:t>Table 1.2 [Continued]</a:t>
            </a:r>
            <a:endParaRPr lang="en-IN" sz="2400" b="1" dirty="0"/>
          </a:p>
        </p:txBody>
      </p:sp>
      <p:graphicFrame>
        <p:nvGraphicFramePr>
          <p:cNvPr id="5" name="Table 5">
            <a:extLst>
              <a:ext uri="{FF2B5EF4-FFF2-40B4-BE49-F238E27FC236}">
                <a16:creationId xmlns:a16="http://schemas.microsoft.com/office/drawing/2014/main" id="{55EF7846-9594-474B-AA45-4A3D2D0BD8A4}"/>
              </a:ext>
            </a:extLst>
          </p:cNvPr>
          <p:cNvGraphicFramePr>
            <a:graphicFrameLocks noGrp="1"/>
          </p:cNvGraphicFramePr>
          <p:nvPr>
            <p:ph sz="quarter" idx="14"/>
            <p:extLst/>
          </p:nvPr>
        </p:nvGraphicFramePr>
        <p:xfrm>
          <a:off x="457200" y="2318400"/>
          <a:ext cx="8362800" cy="2916000"/>
        </p:xfrm>
        <a:graphic>
          <a:graphicData uri="http://schemas.openxmlformats.org/drawingml/2006/table">
            <a:tbl>
              <a:tblPr firstRow="1" bandRow="1">
                <a:tableStyleId>{2D5ABB26-0587-4C30-8999-92F81FD0307C}</a:tableStyleId>
              </a:tblPr>
              <a:tblGrid>
                <a:gridCol w="1926000">
                  <a:extLst>
                    <a:ext uri="{9D8B030D-6E8A-4147-A177-3AD203B41FA5}">
                      <a16:colId xmlns:a16="http://schemas.microsoft.com/office/drawing/2014/main" val="3072817947"/>
                    </a:ext>
                  </a:extLst>
                </a:gridCol>
                <a:gridCol w="2552400">
                  <a:extLst>
                    <a:ext uri="{9D8B030D-6E8A-4147-A177-3AD203B41FA5}">
                      <a16:colId xmlns:a16="http://schemas.microsoft.com/office/drawing/2014/main" val="2226052392"/>
                    </a:ext>
                  </a:extLst>
                </a:gridCol>
                <a:gridCol w="2066400">
                  <a:extLst>
                    <a:ext uri="{9D8B030D-6E8A-4147-A177-3AD203B41FA5}">
                      <a16:colId xmlns:a16="http://schemas.microsoft.com/office/drawing/2014/main" val="2210437210"/>
                    </a:ext>
                  </a:extLst>
                </a:gridCol>
                <a:gridCol w="1818000">
                  <a:extLst>
                    <a:ext uri="{9D8B030D-6E8A-4147-A177-3AD203B41FA5}">
                      <a16:colId xmlns:a16="http://schemas.microsoft.com/office/drawing/2014/main" val="252559299"/>
                    </a:ext>
                  </a:extLst>
                </a:gridCol>
              </a:tblGrid>
              <a:tr h="342000">
                <a:tc>
                  <a:txBody>
                    <a:bodyPr/>
                    <a:lstStyle/>
                    <a:p>
                      <a:r>
                        <a:rPr lang="en-IN" sz="1600" b="1" i="0" u="none" strike="noStrike" cap="none" baseline="0" dirty="0">
                          <a:solidFill>
                            <a:schemeClr val="tx1"/>
                          </a:solidFill>
                          <a:latin typeface="+mn-lt"/>
                          <a:ea typeface="+mn-ea"/>
                          <a:cs typeface="+mn-cs"/>
                          <a:sym typeface="Arial"/>
                        </a:rPr>
                        <a:t>Standard Number</a:t>
                      </a:r>
                      <a:endParaRPr lang="en-IN"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Multiples of 10</a:t>
                      </a:r>
                      <a:endParaRPr lang="en-IN"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Scientific Notation</a:t>
                      </a:r>
                      <a:endParaRPr lang="en-IN"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1"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2527"/>
                  </a:ext>
                </a:extLst>
              </a:tr>
              <a:tr h="590400">
                <a:tc>
                  <a:txBody>
                    <a:bodyPr/>
                    <a:lstStyle/>
                    <a:p>
                      <a:r>
                        <a:rPr lang="en-IN" sz="1600" b="0" i="0" u="none" strike="noStrike" cap="none" baseline="0" dirty="0">
                          <a:solidFill>
                            <a:schemeClr val="tx1"/>
                          </a:solidFill>
                          <a:latin typeface="+mn-lt"/>
                          <a:ea typeface="+mn-ea"/>
                          <a:cs typeface="+mn-cs"/>
                          <a:sym typeface="Arial"/>
                        </a:rPr>
                        <a:t>0.1</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one tenth</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1 times 10 to the negative first power</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Some negative powers of 10</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5942352"/>
                  </a:ext>
                </a:extLst>
              </a:tr>
              <a:tr h="694800">
                <a:tc>
                  <a:txBody>
                    <a:bodyPr/>
                    <a:lstStyle/>
                    <a:p>
                      <a:r>
                        <a:rPr lang="en-IN" sz="1600" b="0" i="0" u="none" strike="noStrike" cap="none" baseline="0" dirty="0">
                          <a:solidFill>
                            <a:schemeClr val="tx1"/>
                          </a:solidFill>
                          <a:latin typeface="+mn-lt"/>
                          <a:ea typeface="+mn-ea"/>
                          <a:cs typeface="+mn-cs"/>
                          <a:sym typeface="Arial"/>
                        </a:rPr>
                        <a:t>0.01</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one tenth times one tenth equals one hundredth</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1 times 10 to the negative second power</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negative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772004"/>
                  </a:ext>
                </a:extLst>
              </a:tr>
              <a:tr h="619200">
                <a:tc>
                  <a:txBody>
                    <a:bodyPr/>
                    <a:lstStyle/>
                    <a:p>
                      <a:r>
                        <a:rPr lang="en-IN" sz="1600" b="0" i="0" u="none" strike="noStrike" cap="none" baseline="0" dirty="0">
                          <a:solidFill>
                            <a:schemeClr val="tx1"/>
                          </a:solidFill>
                          <a:latin typeface="+mn-lt"/>
                          <a:ea typeface="+mn-ea"/>
                          <a:cs typeface="+mn-cs"/>
                          <a:sym typeface="Arial"/>
                        </a:rPr>
                        <a:t>0.001</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one tenth times one tenth times one tenth equals one thousandth</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1 times 10 to the negative third power</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negative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12196"/>
                  </a:ext>
                </a:extLst>
              </a:tr>
              <a:tr h="669600">
                <a:tc>
                  <a:txBody>
                    <a:bodyPr/>
                    <a:lstStyle/>
                    <a:p>
                      <a:r>
                        <a:rPr lang="en-IN" sz="1600" b="0" i="0" u="none" strike="noStrike" cap="none" baseline="0" dirty="0">
                          <a:solidFill>
                            <a:schemeClr val="tx1"/>
                          </a:solidFill>
                          <a:latin typeface="+mn-lt"/>
                          <a:ea typeface="+mn-ea"/>
                          <a:cs typeface="+mn-cs"/>
                          <a:sym typeface="Arial"/>
                        </a:rPr>
                        <a:t>0.0001</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one tenth times one tenth times one tenth times one tenth equals one ten thousandth</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 b="0" i="0" u="none" strike="noStrike" cap="none" dirty="0">
                          <a:solidFill>
                            <a:schemeClr val="tx1"/>
                          </a:solidFill>
                          <a:effectLst/>
                          <a:latin typeface="+mn-lt"/>
                          <a:ea typeface="+mn-ea"/>
                          <a:cs typeface="+mn-cs"/>
                          <a:sym typeface="Arial"/>
                        </a:rPr>
                        <a:t>1 times 10 to the negative fourth power</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Some negative powers of 10</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5974426"/>
                  </a:ext>
                </a:extLst>
              </a:tr>
            </a:tbl>
          </a:graphicData>
        </a:graphic>
      </p:graphicFrame>
      <p:graphicFrame>
        <p:nvGraphicFramePr>
          <p:cNvPr id="13" name="Object 12">
            <a:extLst>
              <a:ext uri="{C183D7F6-B498-43B3-948B-1728B52AA6E4}">
                <adec:decorative xmlns:adec="http://schemas.microsoft.com/office/drawing/2017/decorative" val="1"/>
              </a:ext>
            </a:extLst>
          </p:cNvPr>
          <p:cNvGraphicFramePr>
            <a:graphicFrameLocks noChangeAspect="1"/>
          </p:cNvGraphicFramePr>
          <p:nvPr>
            <p:extLst/>
          </p:nvPr>
        </p:nvGraphicFramePr>
        <p:xfrm>
          <a:off x="2454593" y="2709309"/>
          <a:ext cx="251554" cy="459736"/>
        </p:xfrm>
        <a:graphic>
          <a:graphicData uri="http://schemas.openxmlformats.org/presentationml/2006/ole">
            <mc:AlternateContent xmlns:mc="http://schemas.openxmlformats.org/markup-compatibility/2006">
              <mc:Choice xmlns:v="urn:schemas-microsoft-com:vml" Requires="v">
                <p:oleObj spid="_x0000_s19458" name="Equation" r:id="rId3" imgW="368280" imgH="672840" progId="Equation.DSMT4">
                  <p:embed/>
                </p:oleObj>
              </mc:Choice>
              <mc:Fallback>
                <p:oleObj name="Equation" r:id="rId3" imgW="368280" imgH="672840" progId="Equation.DSMT4">
                  <p:embed/>
                  <p:pic>
                    <p:nvPicPr>
                      <p:cNvPr id="13" name="Object 12">
                        <a:extLst>
                          <a:ext uri="{C183D7F6-B498-43B3-948B-1728B52AA6E4}">
                            <adec:decorative xmlns:adec="http://schemas.microsoft.com/office/drawing/2017/decorative" val="1"/>
                          </a:ext>
                        </a:extLst>
                      </p:cNvPr>
                      <p:cNvPicPr/>
                      <p:nvPr/>
                    </p:nvPicPr>
                    <p:blipFill>
                      <a:blip r:embed="rId4"/>
                      <a:stretch>
                        <a:fillRect/>
                      </a:stretch>
                    </p:blipFill>
                    <p:spPr>
                      <a:xfrm>
                        <a:off x="2454593" y="2709309"/>
                        <a:ext cx="251554" cy="459736"/>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5035550" y="2829767"/>
          <a:ext cx="657225" cy="282575"/>
        </p:xfrm>
        <a:graphic>
          <a:graphicData uri="http://schemas.openxmlformats.org/presentationml/2006/ole">
            <mc:AlternateContent xmlns:mc="http://schemas.openxmlformats.org/markup-compatibility/2006">
              <mc:Choice xmlns:v="urn:schemas-microsoft-com:vml" Requires="v">
                <p:oleObj spid="_x0000_s19459" name="Equation" r:id="rId5" imgW="863280" imgH="368280" progId="Equation.DSMT4">
                  <p:embed/>
                </p:oleObj>
              </mc:Choice>
              <mc:Fallback>
                <p:oleObj name="Equation" r:id="rId5" imgW="863280" imgH="368280" progId="Equation.DSMT4">
                  <p:embed/>
                  <p:pic>
                    <p:nvPicPr>
                      <p:cNvPr id="17" name="Object 16">
                        <a:extLst>
                          <a:ext uri="{C183D7F6-B498-43B3-948B-1728B52AA6E4}">
                            <adec:decorative xmlns:adec="http://schemas.microsoft.com/office/drawing/2017/decorative" val="1"/>
                          </a:ext>
                        </a:extLst>
                      </p:cNvPr>
                      <p:cNvPicPr/>
                      <p:nvPr/>
                    </p:nvPicPr>
                    <p:blipFill>
                      <a:blip r:embed="rId6"/>
                      <a:stretch>
                        <a:fillRect/>
                      </a:stretch>
                    </p:blipFill>
                    <p:spPr>
                      <a:xfrm>
                        <a:off x="5035550" y="2829767"/>
                        <a:ext cx="657225" cy="282575"/>
                      </a:xfrm>
                      <a:prstGeom prst="rect">
                        <a:avLst/>
                      </a:prstGeom>
                      <a:solidFill>
                        <a:schemeClr val="bg1"/>
                      </a:solidFill>
                    </p:spPr>
                  </p:pic>
                </p:oleObj>
              </mc:Fallback>
            </mc:AlternateContent>
          </a:graphicData>
        </a:graphic>
      </p:graphicFrame>
      <p:graphicFrame>
        <p:nvGraphicFramePr>
          <p:cNvPr id="14" name="Object 13">
            <a:extLst>
              <a:ext uri="{C183D7F6-B498-43B3-948B-1728B52AA6E4}">
                <adec:decorative xmlns:adec="http://schemas.microsoft.com/office/drawing/2017/decorative" val="1"/>
              </a:ext>
            </a:extLst>
          </p:cNvPr>
          <p:cNvGraphicFramePr>
            <a:graphicFrameLocks noChangeAspect="1"/>
          </p:cNvGraphicFramePr>
          <p:nvPr>
            <p:extLst/>
          </p:nvPr>
        </p:nvGraphicFramePr>
        <p:xfrm>
          <a:off x="2475230" y="3370263"/>
          <a:ext cx="1176338" cy="460375"/>
        </p:xfrm>
        <a:graphic>
          <a:graphicData uri="http://schemas.openxmlformats.org/presentationml/2006/ole">
            <mc:AlternateContent xmlns:mc="http://schemas.openxmlformats.org/markup-compatibility/2006">
              <mc:Choice xmlns:v="urn:schemas-microsoft-com:vml" Requires="v">
                <p:oleObj spid="_x0000_s19460" name="Equation" r:id="rId7" imgW="1726920" imgH="672840" progId="Equation.DSMT4">
                  <p:embed/>
                </p:oleObj>
              </mc:Choice>
              <mc:Fallback>
                <p:oleObj name="Equation" r:id="rId7" imgW="1726920" imgH="672840" progId="Equation.DSMT4">
                  <p:embed/>
                  <p:pic>
                    <p:nvPicPr>
                      <p:cNvPr id="14" name="Object 13">
                        <a:extLst>
                          <a:ext uri="{C183D7F6-B498-43B3-948B-1728B52AA6E4}">
                            <adec:decorative xmlns:adec="http://schemas.microsoft.com/office/drawing/2017/decorative" val="1"/>
                          </a:ext>
                        </a:extLst>
                      </p:cNvPr>
                      <p:cNvPicPr/>
                      <p:nvPr/>
                    </p:nvPicPr>
                    <p:blipFill>
                      <a:blip r:embed="rId8"/>
                      <a:stretch>
                        <a:fillRect/>
                      </a:stretch>
                    </p:blipFill>
                    <p:spPr>
                      <a:xfrm>
                        <a:off x="2475230" y="3370263"/>
                        <a:ext cx="1176338" cy="460375"/>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5029581" y="3438525"/>
          <a:ext cx="665163" cy="282575"/>
        </p:xfrm>
        <a:graphic>
          <a:graphicData uri="http://schemas.openxmlformats.org/presentationml/2006/ole">
            <mc:AlternateContent xmlns:mc="http://schemas.openxmlformats.org/markup-compatibility/2006">
              <mc:Choice xmlns:v="urn:schemas-microsoft-com:vml" Requires="v">
                <p:oleObj spid="_x0000_s19461" name="Equation" r:id="rId9" imgW="876240" imgH="368280" progId="Equation.DSMT4">
                  <p:embed/>
                </p:oleObj>
              </mc:Choice>
              <mc:Fallback>
                <p:oleObj name="Equation" r:id="rId9" imgW="876240" imgH="368280" progId="Equation.DSMT4">
                  <p:embed/>
                  <p:pic>
                    <p:nvPicPr>
                      <p:cNvPr id="18" name="Object 17">
                        <a:extLst>
                          <a:ext uri="{C183D7F6-B498-43B3-948B-1728B52AA6E4}">
                            <adec:decorative xmlns:adec="http://schemas.microsoft.com/office/drawing/2017/decorative" val="1"/>
                          </a:ext>
                        </a:extLst>
                      </p:cNvPr>
                      <p:cNvPicPr/>
                      <p:nvPr/>
                    </p:nvPicPr>
                    <p:blipFill>
                      <a:blip r:embed="rId10"/>
                      <a:stretch>
                        <a:fillRect/>
                      </a:stretch>
                    </p:blipFill>
                    <p:spPr>
                      <a:xfrm>
                        <a:off x="5029581" y="3438525"/>
                        <a:ext cx="665163" cy="282575"/>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2484755" y="4032250"/>
          <a:ext cx="1668463" cy="460375"/>
        </p:xfrm>
        <a:graphic>
          <a:graphicData uri="http://schemas.openxmlformats.org/presentationml/2006/ole">
            <mc:AlternateContent xmlns:mc="http://schemas.openxmlformats.org/markup-compatibility/2006">
              <mc:Choice xmlns:v="urn:schemas-microsoft-com:vml" Requires="v">
                <p:oleObj spid="_x0000_s19462" name="Equation" r:id="rId11" imgW="2450880" imgH="672840" progId="Equation.DSMT4">
                  <p:embed/>
                </p:oleObj>
              </mc:Choice>
              <mc:Fallback>
                <p:oleObj name="Equation" r:id="rId11" imgW="2450880" imgH="672840" progId="Equation.DSMT4">
                  <p:embed/>
                  <p:pic>
                    <p:nvPicPr>
                      <p:cNvPr id="15" name="Object 14">
                        <a:extLst>
                          <a:ext uri="{C183D7F6-B498-43B3-948B-1728B52AA6E4}">
                            <adec:decorative xmlns:adec="http://schemas.microsoft.com/office/drawing/2017/decorative" val="1"/>
                          </a:ext>
                        </a:extLst>
                      </p:cNvPr>
                      <p:cNvPicPr/>
                      <p:nvPr/>
                    </p:nvPicPr>
                    <p:blipFill>
                      <a:blip r:embed="rId12"/>
                      <a:stretch>
                        <a:fillRect/>
                      </a:stretch>
                    </p:blipFill>
                    <p:spPr>
                      <a:xfrm>
                        <a:off x="2484755" y="4032250"/>
                        <a:ext cx="1668463" cy="460375"/>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5041900" y="4114800"/>
          <a:ext cx="676275" cy="282575"/>
        </p:xfrm>
        <a:graphic>
          <a:graphicData uri="http://schemas.openxmlformats.org/presentationml/2006/ole">
            <mc:AlternateContent xmlns:mc="http://schemas.openxmlformats.org/markup-compatibility/2006">
              <mc:Choice xmlns:v="urn:schemas-microsoft-com:vml" Requires="v">
                <p:oleObj spid="_x0000_s19463" name="Equation" r:id="rId13" imgW="888840" imgH="368280" progId="Equation.DSMT4">
                  <p:embed/>
                </p:oleObj>
              </mc:Choice>
              <mc:Fallback>
                <p:oleObj name="Equation" r:id="rId13" imgW="888840" imgH="368280" progId="Equation.DSMT4">
                  <p:embed/>
                  <p:pic>
                    <p:nvPicPr>
                      <p:cNvPr id="19" name="Object 18">
                        <a:extLst>
                          <a:ext uri="{C183D7F6-B498-43B3-948B-1728B52AA6E4}">
                            <adec:decorative xmlns:adec="http://schemas.microsoft.com/office/drawing/2017/decorative" val="1"/>
                          </a:ext>
                        </a:extLst>
                      </p:cNvPr>
                      <p:cNvPicPr/>
                      <p:nvPr/>
                    </p:nvPicPr>
                    <p:blipFill>
                      <a:blip r:embed="rId14"/>
                      <a:stretch>
                        <a:fillRect/>
                      </a:stretch>
                    </p:blipFill>
                    <p:spPr>
                      <a:xfrm>
                        <a:off x="5041900" y="4114800"/>
                        <a:ext cx="676275" cy="282575"/>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2459355" y="4665663"/>
          <a:ext cx="2220913" cy="495300"/>
        </p:xfrm>
        <a:graphic>
          <a:graphicData uri="http://schemas.openxmlformats.org/presentationml/2006/ole">
            <mc:AlternateContent xmlns:mc="http://schemas.openxmlformats.org/markup-compatibility/2006">
              <mc:Choice xmlns:v="urn:schemas-microsoft-com:vml" Requires="v">
                <p:oleObj spid="_x0000_s19464" name="Equation" r:id="rId15" imgW="3263760" imgH="723600" progId="Equation.DSMT4">
                  <p:embed/>
                </p:oleObj>
              </mc:Choice>
              <mc:Fallback>
                <p:oleObj name="Equation" r:id="rId15" imgW="3263760" imgH="723600" progId="Equation.DSMT4">
                  <p:embed/>
                  <p:pic>
                    <p:nvPicPr>
                      <p:cNvPr id="16" name="Object 15">
                        <a:extLst>
                          <a:ext uri="{C183D7F6-B498-43B3-948B-1728B52AA6E4}">
                            <adec:decorative xmlns:adec="http://schemas.microsoft.com/office/drawing/2017/decorative" val="1"/>
                          </a:ext>
                        </a:extLst>
                      </p:cNvPr>
                      <p:cNvPicPr/>
                      <p:nvPr/>
                    </p:nvPicPr>
                    <p:blipFill>
                      <a:blip r:embed="rId16"/>
                      <a:stretch>
                        <a:fillRect/>
                      </a:stretch>
                    </p:blipFill>
                    <p:spPr>
                      <a:xfrm>
                        <a:off x="2459355" y="4665663"/>
                        <a:ext cx="2220913" cy="4953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nvPr>
        </p:nvGraphicFramePr>
        <p:xfrm>
          <a:off x="5041900" y="4740275"/>
          <a:ext cx="676275" cy="282575"/>
        </p:xfrm>
        <a:graphic>
          <a:graphicData uri="http://schemas.openxmlformats.org/presentationml/2006/ole">
            <mc:AlternateContent xmlns:mc="http://schemas.openxmlformats.org/markup-compatibility/2006">
              <mc:Choice xmlns:v="urn:schemas-microsoft-com:vml" Requires="v">
                <p:oleObj spid="_x0000_s19465" name="Equation" r:id="rId17" imgW="888840" imgH="368280" progId="Equation.DSMT4">
                  <p:embed/>
                </p:oleObj>
              </mc:Choice>
              <mc:Fallback>
                <p:oleObj name="Equation" r:id="rId17" imgW="888840" imgH="368280" progId="Equation.DSMT4">
                  <p:embed/>
                  <p:pic>
                    <p:nvPicPr>
                      <p:cNvPr id="20" name="Object 19">
                        <a:extLst>
                          <a:ext uri="{C183D7F6-B498-43B3-948B-1728B52AA6E4}">
                            <adec:decorative xmlns:adec="http://schemas.microsoft.com/office/drawing/2017/decorative" val="1"/>
                          </a:ext>
                        </a:extLst>
                      </p:cNvPr>
                      <p:cNvPicPr/>
                      <p:nvPr/>
                    </p:nvPicPr>
                    <p:blipFill>
                      <a:blip r:embed="rId18"/>
                      <a:stretch>
                        <a:fillRect/>
                      </a:stretch>
                    </p:blipFill>
                    <p:spPr>
                      <a:xfrm>
                        <a:off x="5041900" y="4740275"/>
                        <a:ext cx="676275" cy="28257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2086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ea typeface="ＭＳ Ｐゴシック" pitchFamily="34" charset="-128"/>
                <a:cs typeface="ＭＳ Ｐゴシック" pitchFamily="34" charset="-128"/>
              </a:rPr>
              <a:t>Some Measurements in Scientific Notation</a:t>
            </a:r>
            <a:endParaRPr lang="en-IN" sz="3400" dirty="0"/>
          </a:p>
        </p:txBody>
      </p:sp>
      <p:sp>
        <p:nvSpPr>
          <p:cNvPr id="3" name="Content Placeholder 2"/>
          <p:cNvSpPr>
            <a:spLocks noGrp="1"/>
          </p:cNvSpPr>
          <p:nvPr>
            <p:ph sz="quarter" idx="13"/>
          </p:nvPr>
        </p:nvSpPr>
        <p:spPr>
          <a:xfrm>
            <a:off x="457200" y="1556327"/>
            <a:ext cx="8229600" cy="694800"/>
          </a:xfrm>
        </p:spPr>
        <p:txBody>
          <a:bodyPr/>
          <a:lstStyle/>
          <a:p>
            <a:pPr marL="432" indent="0">
              <a:buNone/>
            </a:pPr>
            <a:r>
              <a:rPr lang="en-US" b="1" dirty="0"/>
              <a:t>Table 1.3 </a:t>
            </a:r>
            <a:r>
              <a:rPr lang="en-US" dirty="0"/>
              <a:t>Some Measurements Written as Standard Numbers and in Scientific Notation</a:t>
            </a:r>
            <a:endParaRPr lang="en-IN" dirty="0"/>
          </a:p>
        </p:txBody>
      </p:sp>
      <p:graphicFrame>
        <p:nvGraphicFramePr>
          <p:cNvPr id="14" name="Table 14">
            <a:extLst>
              <a:ext uri="{FF2B5EF4-FFF2-40B4-BE49-F238E27FC236}">
                <a16:creationId xmlns:a16="http://schemas.microsoft.com/office/drawing/2014/main" id="{43201A3F-5FCF-45CD-8BA3-320231725327}"/>
              </a:ext>
            </a:extLst>
          </p:cNvPr>
          <p:cNvGraphicFramePr>
            <a:graphicFrameLocks noGrp="1"/>
          </p:cNvGraphicFramePr>
          <p:nvPr>
            <p:ph sz="quarter" idx="14"/>
            <p:extLst/>
          </p:nvPr>
        </p:nvGraphicFramePr>
        <p:xfrm>
          <a:off x="457200" y="2426400"/>
          <a:ext cx="8233200" cy="3801600"/>
        </p:xfrm>
        <a:graphic>
          <a:graphicData uri="http://schemas.openxmlformats.org/drawingml/2006/table">
            <a:tbl>
              <a:tblPr firstRow="1" bandRow="1">
                <a:tableStyleId>{2D5ABB26-0587-4C30-8999-92F81FD0307C}</a:tableStyleId>
              </a:tblPr>
              <a:tblGrid>
                <a:gridCol w="2739600">
                  <a:extLst>
                    <a:ext uri="{9D8B030D-6E8A-4147-A177-3AD203B41FA5}">
                      <a16:colId xmlns:a16="http://schemas.microsoft.com/office/drawing/2014/main" val="2157753393"/>
                    </a:ext>
                  </a:extLst>
                </a:gridCol>
                <a:gridCol w="3711600">
                  <a:extLst>
                    <a:ext uri="{9D8B030D-6E8A-4147-A177-3AD203B41FA5}">
                      <a16:colId xmlns:a16="http://schemas.microsoft.com/office/drawing/2014/main" val="2417193721"/>
                    </a:ext>
                  </a:extLst>
                </a:gridCol>
                <a:gridCol w="1782000">
                  <a:extLst>
                    <a:ext uri="{9D8B030D-6E8A-4147-A177-3AD203B41FA5}">
                      <a16:colId xmlns:a16="http://schemas.microsoft.com/office/drawing/2014/main" val="3446964456"/>
                    </a:ext>
                  </a:extLst>
                </a:gridCol>
              </a:tblGrid>
              <a:tr h="291600">
                <a:tc>
                  <a:txBody>
                    <a:bodyPr/>
                    <a:lstStyle/>
                    <a:p>
                      <a:r>
                        <a:rPr lang="en-IN" sz="1200" b="1" i="0" u="none" strike="noStrike" cap="none" baseline="0" dirty="0">
                          <a:solidFill>
                            <a:schemeClr val="tx1"/>
                          </a:solidFill>
                          <a:latin typeface="+mn-lt"/>
                          <a:ea typeface="+mn-ea"/>
                          <a:cs typeface="+mn-cs"/>
                          <a:sym typeface="Arial"/>
                        </a:rPr>
                        <a:t>Measured Quantity</a:t>
                      </a:r>
                      <a:endParaRPr lang="en-IN" sz="12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200" b="1" i="0" u="none" strike="noStrike" cap="none" baseline="0" dirty="0">
                          <a:solidFill>
                            <a:schemeClr val="tx1"/>
                          </a:solidFill>
                          <a:latin typeface="+mn-lt"/>
                          <a:ea typeface="+mn-ea"/>
                          <a:cs typeface="+mn-cs"/>
                          <a:sym typeface="Arial"/>
                        </a:rPr>
                        <a:t>Standard Number</a:t>
                      </a:r>
                      <a:endParaRPr lang="en-IN" sz="12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200" b="1" i="0" u="none" strike="noStrike" cap="none" baseline="0" dirty="0">
                          <a:solidFill>
                            <a:schemeClr val="tx1"/>
                          </a:solidFill>
                          <a:latin typeface="+mn-lt"/>
                          <a:ea typeface="+mn-ea"/>
                          <a:cs typeface="+mn-cs"/>
                          <a:sym typeface="Arial"/>
                        </a:rPr>
                        <a:t>Scientific Notation</a:t>
                      </a:r>
                      <a:endParaRPr lang="en-IN" sz="12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6368912"/>
                  </a:ext>
                </a:extLst>
              </a:tr>
              <a:tr h="489600">
                <a:tc>
                  <a:txBody>
                    <a:bodyPr/>
                    <a:lstStyle/>
                    <a:p>
                      <a:r>
                        <a:rPr lang="en-US" sz="1200" b="0" i="0" u="none" strike="noStrike" cap="none" baseline="0" dirty="0">
                          <a:solidFill>
                            <a:schemeClr val="tx1"/>
                          </a:solidFill>
                          <a:latin typeface="+mn-lt"/>
                          <a:ea typeface="+mn-ea"/>
                          <a:cs typeface="+mn-cs"/>
                          <a:sym typeface="Arial"/>
                        </a:rPr>
                        <a:t>Volume of gasoline used in the United States each year</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200" b="0" i="0" u="none" strike="noStrike" cap="none" baseline="0" dirty="0">
                          <a:solidFill>
                            <a:schemeClr val="tx1"/>
                          </a:solidFill>
                          <a:latin typeface="+mn-lt"/>
                          <a:ea typeface="+mn-ea"/>
                          <a:cs typeface="+mn-cs"/>
                          <a:sym typeface="Arial"/>
                        </a:rPr>
                        <a:t>550 000 000 000 L</a:t>
                      </a:r>
                      <a:r>
                        <a:rPr lang="en-IN" sz="100" b="0" i="0" u="none" strike="noStrike" cap="none" dirty="0">
                          <a:solidFill>
                            <a:schemeClr val="bg1"/>
                          </a:solidFill>
                          <a:latin typeface="+mn-lt"/>
                          <a:ea typeface="ＭＳ Ｐゴシック" charset="0"/>
                          <a:cs typeface="Times New Roman" panose="02020603050405020304" pitchFamily="18" charset="0"/>
                          <a:sym typeface="Arial"/>
                        </a:rPr>
                        <a:t>iters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5.5 times 10 to the eleventh power liters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404382"/>
                  </a:ext>
                </a:extLst>
              </a:tr>
              <a:tr h="396000">
                <a:tc>
                  <a:txBody>
                    <a:bodyPr/>
                    <a:lstStyle/>
                    <a:p>
                      <a:r>
                        <a:rPr lang="en-IN" sz="1200" b="0" i="0" u="none" strike="noStrike" cap="none" baseline="0" dirty="0">
                          <a:solidFill>
                            <a:schemeClr val="tx1"/>
                          </a:solidFill>
                          <a:latin typeface="+mn-lt"/>
                          <a:ea typeface="+mn-ea"/>
                          <a:cs typeface="+mn-cs"/>
                          <a:sym typeface="Arial"/>
                        </a:rPr>
                        <a:t>Diameter of Earth</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447675"/>
                      <a:r>
                        <a:rPr lang="en-IN" sz="1200" b="0" i="0" u="none" strike="noStrike" cap="none" baseline="0" dirty="0">
                          <a:solidFill>
                            <a:schemeClr val="tx1"/>
                          </a:solidFill>
                          <a:latin typeface="+mn-lt"/>
                          <a:ea typeface="+mn-ea"/>
                          <a:cs typeface="+mn-cs"/>
                          <a:sym typeface="Arial"/>
                        </a:rPr>
                        <a:t>12 800 000 m</a:t>
                      </a:r>
                      <a:r>
                        <a:rPr lang="en-IN" sz="100" b="0" i="0" u="none" strike="noStrike" cap="none" dirty="0">
                          <a:solidFill>
                            <a:schemeClr val="bg1"/>
                          </a:solidFill>
                          <a:latin typeface="+mn-lt"/>
                          <a:ea typeface="ＭＳ Ｐゴシック" charset="0"/>
                          <a:cs typeface="Times New Roman" panose="02020603050405020304" pitchFamily="18" charset="0"/>
                          <a:sym typeface="Arial"/>
                        </a:rPr>
                        <a:t>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1.28 times 10 to the seventh power meters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929710"/>
                  </a:ext>
                </a:extLst>
              </a:tr>
              <a:tr h="489600">
                <a:tc>
                  <a:txBody>
                    <a:bodyPr/>
                    <a:lstStyle/>
                    <a:p>
                      <a:r>
                        <a:rPr lang="en-US" sz="1200" b="0" i="0" u="none" strike="noStrike" cap="none" baseline="0" dirty="0">
                          <a:solidFill>
                            <a:schemeClr val="tx1"/>
                          </a:solidFill>
                          <a:latin typeface="+mn-lt"/>
                          <a:ea typeface="+mn-ea"/>
                          <a:cs typeface="+mn-cs"/>
                          <a:sym typeface="Arial"/>
                        </a:rPr>
                        <a:t>Average volume of blood pumped in 1 day</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990600"/>
                      <a:r>
                        <a:rPr lang="en-IN" sz="1200" b="0" i="0" u="none" strike="noStrike" cap="none" baseline="0" dirty="0">
                          <a:solidFill>
                            <a:schemeClr val="tx1"/>
                          </a:solidFill>
                          <a:latin typeface="+mn-lt"/>
                          <a:ea typeface="+mn-ea"/>
                          <a:cs typeface="+mn-cs"/>
                          <a:sym typeface="Arial"/>
                        </a:rPr>
                        <a:t>8500 L</a:t>
                      </a:r>
                      <a:r>
                        <a:rPr lang="en-IN" sz="100" b="0" i="0" u="none" strike="noStrike" cap="none" dirty="0">
                          <a:solidFill>
                            <a:schemeClr val="bg1"/>
                          </a:solidFill>
                          <a:latin typeface="+mn-lt"/>
                          <a:ea typeface="ＭＳ Ｐゴシック" charset="0"/>
                          <a:cs typeface="Times New Roman" panose="02020603050405020304" pitchFamily="18" charset="0"/>
                          <a:sym typeface="Arial"/>
                        </a:rPr>
                        <a:t>iters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8.5 times 10 to the third power liters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67410"/>
                  </a:ext>
                </a:extLst>
              </a:tr>
              <a:tr h="489600">
                <a:tc>
                  <a:txBody>
                    <a:bodyPr/>
                    <a:lstStyle/>
                    <a:p>
                      <a:r>
                        <a:rPr lang="en-US" sz="1200" b="0" i="0" u="none" strike="noStrike" cap="none" baseline="0" dirty="0">
                          <a:solidFill>
                            <a:schemeClr val="tx1"/>
                          </a:solidFill>
                          <a:latin typeface="+mn-lt"/>
                          <a:ea typeface="+mn-ea"/>
                          <a:cs typeface="+mn-cs"/>
                          <a:sym typeface="Arial"/>
                        </a:rPr>
                        <a:t>Time for light to travel from the Sun to Earth</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076325"/>
                      <a:r>
                        <a:rPr lang="en-IN" sz="1200" b="0" i="0" u="none" strike="noStrike" cap="none" baseline="0" dirty="0">
                          <a:solidFill>
                            <a:schemeClr val="tx1"/>
                          </a:solidFill>
                          <a:latin typeface="+mn-lt"/>
                          <a:ea typeface="+mn-ea"/>
                          <a:cs typeface="+mn-cs"/>
                          <a:sym typeface="Arial"/>
                        </a:rPr>
                        <a:t>500 s</a:t>
                      </a:r>
                      <a:r>
                        <a:rPr lang="en-IN" sz="100" b="0" i="0" u="none" strike="noStrike" cap="none" dirty="0">
                          <a:solidFill>
                            <a:schemeClr val="bg1"/>
                          </a:solidFill>
                          <a:latin typeface="+mn-lt"/>
                          <a:ea typeface="ＭＳ Ｐゴシック" charset="0"/>
                          <a:cs typeface="Times New Roman" panose="02020603050405020304" pitchFamily="18" charset="0"/>
                          <a:sym typeface="Arial"/>
                        </a:rPr>
                        <a:t>econds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5 times 10 to the second power seconds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8546741"/>
                  </a:ext>
                </a:extLst>
              </a:tr>
              <a:tr h="396000">
                <a:tc>
                  <a:txBody>
                    <a:bodyPr/>
                    <a:lstStyle/>
                    <a:p>
                      <a:r>
                        <a:rPr lang="en-US" sz="1200" b="0" i="0" u="none" strike="noStrike" cap="none" baseline="0" dirty="0">
                          <a:solidFill>
                            <a:schemeClr val="tx1"/>
                          </a:solidFill>
                          <a:latin typeface="+mn-lt"/>
                          <a:ea typeface="+mn-ea"/>
                          <a:cs typeface="+mn-cs"/>
                          <a:sym typeface="Arial"/>
                        </a:rPr>
                        <a:t>Mass of a typical human</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162050"/>
                      <a:r>
                        <a:rPr lang="en-IN" sz="1200" b="0" i="0" u="none" strike="noStrike" cap="none" baseline="0" dirty="0">
                          <a:solidFill>
                            <a:schemeClr val="tx1"/>
                          </a:solidFill>
                          <a:latin typeface="+mn-lt"/>
                          <a:ea typeface="+mn-ea"/>
                          <a:cs typeface="+mn-cs"/>
                          <a:sym typeface="Arial"/>
                        </a:rPr>
                        <a:t>68 k</a:t>
                      </a:r>
                      <a:r>
                        <a:rPr lang="en-IN" sz="100" b="0" i="0" u="none" strike="noStrike" cap="none" dirty="0">
                          <a:solidFill>
                            <a:schemeClr val="bg1"/>
                          </a:solidFill>
                          <a:latin typeface="+mn-lt"/>
                          <a:ea typeface="ＭＳ Ｐゴシック" charset="0"/>
                          <a:cs typeface="Times New Roman" panose="02020603050405020304" pitchFamily="18" charset="0"/>
                          <a:sym typeface="Arial"/>
                        </a:rPr>
                        <a:t>ilo</a:t>
                      </a:r>
                      <a:r>
                        <a:rPr lang="en-IN" sz="1200" b="0" i="0" u="none" strike="noStrike" cap="none" baseline="0" dirty="0">
                          <a:solidFill>
                            <a:schemeClr val="tx1"/>
                          </a:solidFill>
                          <a:latin typeface="+mn-lt"/>
                          <a:ea typeface="+mn-ea"/>
                          <a:cs typeface="+mn-cs"/>
                          <a:sym typeface="Arial"/>
                        </a:rPr>
                        <a:t>g</a:t>
                      </a:r>
                      <a:r>
                        <a:rPr lang="en-IN" sz="100" b="0" i="0" u="none" strike="noStrike" cap="none" dirty="0">
                          <a:solidFill>
                            <a:schemeClr val="bg1"/>
                          </a:solidFill>
                          <a:latin typeface="+mn-lt"/>
                          <a:ea typeface="ＭＳ Ｐゴシック" charset="0"/>
                          <a:cs typeface="Times New Roman" panose="02020603050405020304" pitchFamily="18" charset="0"/>
                          <a:sym typeface="Arial"/>
                        </a:rPr>
                        <a:t>rams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6.8 times 10 to the first power kilograms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735654"/>
                  </a:ext>
                </a:extLst>
              </a:tr>
              <a:tr h="396000">
                <a:tc>
                  <a:txBody>
                    <a:bodyPr/>
                    <a:lstStyle/>
                    <a:p>
                      <a:r>
                        <a:rPr lang="en-US" sz="1200" b="0" i="0" u="none" strike="noStrike" cap="none" baseline="0" dirty="0">
                          <a:solidFill>
                            <a:schemeClr val="tx1"/>
                          </a:solidFill>
                          <a:latin typeface="+mn-lt"/>
                          <a:ea typeface="+mn-ea"/>
                          <a:cs typeface="+mn-cs"/>
                          <a:sym typeface="Arial"/>
                        </a:rPr>
                        <a:t>Mass of stirrup bone in ear</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257300"/>
                      <a:r>
                        <a:rPr lang="en-IN" sz="1200" b="0" i="0" u="none" strike="noStrike" cap="none" baseline="0" dirty="0">
                          <a:solidFill>
                            <a:schemeClr val="tx1"/>
                          </a:solidFill>
                          <a:latin typeface="+mn-lt"/>
                          <a:ea typeface="+mn-ea"/>
                          <a:cs typeface="+mn-cs"/>
                          <a:sym typeface="Arial"/>
                        </a:rPr>
                        <a:t>0.003 g</a:t>
                      </a:r>
                      <a:r>
                        <a:rPr lang="en-IN" sz="100" b="0" i="0" u="none" strike="noStrike" cap="none" dirty="0">
                          <a:solidFill>
                            <a:schemeClr val="bg1"/>
                          </a:solidFill>
                          <a:latin typeface="+mn-lt"/>
                          <a:ea typeface="ＭＳ Ｐゴシック" charset="0"/>
                          <a:cs typeface="Times New Roman" panose="02020603050405020304" pitchFamily="18" charset="0"/>
                          <a:sym typeface="Arial"/>
                        </a:rPr>
                        <a:t>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3 times 10 to the negative third power grams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487460"/>
                  </a:ext>
                </a:extLst>
              </a:tr>
              <a:tr h="457200">
                <a:tc>
                  <a:txBody>
                    <a:bodyPr/>
                    <a:lstStyle/>
                    <a:p>
                      <a:r>
                        <a:rPr lang="en-IN" sz="1200" b="0" i="0" u="none" strike="noStrike" cap="none" baseline="0" dirty="0">
                          <a:solidFill>
                            <a:schemeClr val="tx1"/>
                          </a:solidFill>
                          <a:latin typeface="+mn-lt"/>
                          <a:ea typeface="+mn-ea"/>
                          <a:cs typeface="+mn-cs"/>
                          <a:sym typeface="Arial"/>
                        </a:rPr>
                        <a:t>Diameter of a chickenpox (</a:t>
                      </a:r>
                      <a:r>
                        <a:rPr lang="en-IN" sz="1200" b="1" i="0" u="none" strike="noStrike" cap="none" baseline="0" dirty="0">
                          <a:solidFill>
                            <a:schemeClr val="tx1"/>
                          </a:solidFill>
                          <a:latin typeface="+mn-lt"/>
                          <a:ea typeface="+mn-ea"/>
                          <a:cs typeface="+mn-cs"/>
                          <a:sym typeface="Arial"/>
                        </a:rPr>
                        <a:t>Varicella zoster</a:t>
                      </a:r>
                      <a:r>
                        <a:rPr lang="en-IN" sz="1200" b="0" i="0" u="none" strike="noStrike" cap="none" baseline="0" dirty="0">
                          <a:solidFill>
                            <a:schemeClr val="tx1"/>
                          </a:solidFill>
                          <a:latin typeface="+mn-lt"/>
                          <a:ea typeface="+mn-ea"/>
                          <a:cs typeface="+mn-cs"/>
                          <a:sym typeface="Arial"/>
                        </a:rPr>
                        <a:t>) virus</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257300"/>
                      <a:r>
                        <a:rPr lang="en-IN" sz="1200" b="0" i="0" u="none" strike="noStrike" cap="none" baseline="0" dirty="0">
                          <a:solidFill>
                            <a:schemeClr val="tx1"/>
                          </a:solidFill>
                          <a:latin typeface="+mn-lt"/>
                          <a:ea typeface="+mn-ea"/>
                          <a:cs typeface="+mn-cs"/>
                          <a:sym typeface="Arial"/>
                        </a:rPr>
                        <a:t>0.000 000 3 m</a:t>
                      </a:r>
                      <a:r>
                        <a:rPr lang="en-IN" sz="100" b="0" i="0" u="none" strike="noStrike" cap="none" dirty="0">
                          <a:solidFill>
                            <a:schemeClr val="bg1"/>
                          </a:solidFill>
                          <a:latin typeface="+mn-lt"/>
                          <a:ea typeface="ＭＳ Ｐゴシック" charset="0"/>
                          <a:cs typeface="Times New Roman" panose="02020603050405020304" pitchFamily="18" charset="0"/>
                          <a:sym typeface="Arial"/>
                        </a:rPr>
                        <a:t>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Times New Roman" panose="02020603050405020304" pitchFamily="18" charset="0"/>
                        </a:rPr>
                        <a:t>3 time 10 to the negative seventh power meters</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245379"/>
                  </a:ext>
                </a:extLst>
              </a:tr>
              <a:tr h="396000">
                <a:tc>
                  <a:txBody>
                    <a:bodyPr/>
                    <a:lstStyle/>
                    <a:p>
                      <a:r>
                        <a:rPr lang="en-IN" sz="1200" b="0" i="0" u="none" strike="noStrike" cap="none" baseline="0" dirty="0">
                          <a:solidFill>
                            <a:schemeClr val="tx1"/>
                          </a:solidFill>
                          <a:latin typeface="+mn-lt"/>
                          <a:ea typeface="+mn-ea"/>
                          <a:cs typeface="+mn-cs"/>
                          <a:sym typeface="Arial"/>
                        </a:rPr>
                        <a:t>Mass of bacterium (mycoplasma)</a:t>
                      </a:r>
                      <a:endParaRPr lang="en-IN"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257300"/>
                      <a:r>
                        <a:rPr lang="en-IN" sz="1200" b="0" i="0" u="none" strike="noStrike" cap="none" baseline="0" dirty="0">
                          <a:solidFill>
                            <a:schemeClr val="tx1"/>
                          </a:solidFill>
                          <a:latin typeface="+mn-lt"/>
                          <a:ea typeface="+mn-ea"/>
                          <a:cs typeface="+mn-cs"/>
                          <a:sym typeface="Arial"/>
                        </a:rPr>
                        <a:t>0.000 000 000 000 000 000 1 k</a:t>
                      </a:r>
                      <a:r>
                        <a:rPr lang="en-IN" sz="100" b="0" i="0" u="none" strike="noStrike" cap="none" dirty="0">
                          <a:solidFill>
                            <a:schemeClr val="bg1"/>
                          </a:solidFill>
                          <a:latin typeface="+mn-lt"/>
                          <a:ea typeface="ＭＳ Ｐゴシック" charset="0"/>
                          <a:cs typeface="Times New Roman" panose="02020603050405020304" pitchFamily="18" charset="0"/>
                          <a:sym typeface="Arial"/>
                        </a:rPr>
                        <a:t>ilo</a:t>
                      </a:r>
                      <a:r>
                        <a:rPr lang="en-IN" sz="1200" b="0" i="0" u="none" strike="noStrike" cap="none" baseline="0" dirty="0">
                          <a:solidFill>
                            <a:schemeClr val="tx1"/>
                          </a:solidFill>
                          <a:latin typeface="+mn-lt"/>
                          <a:ea typeface="+mn-ea"/>
                          <a:cs typeface="+mn-cs"/>
                          <a:sym typeface="Arial"/>
                        </a:rPr>
                        <a:t>g</a:t>
                      </a:r>
                      <a:r>
                        <a:rPr lang="en-IN" sz="100" b="0" i="0" u="none" strike="noStrike" cap="none" dirty="0">
                          <a:solidFill>
                            <a:schemeClr val="bg1"/>
                          </a:solidFill>
                          <a:latin typeface="+mn-lt"/>
                          <a:ea typeface="ＭＳ Ｐゴシック" charset="0"/>
                          <a:cs typeface="Times New Roman" panose="02020603050405020304" pitchFamily="18" charset="0"/>
                          <a:sym typeface="Arial"/>
                        </a:rPr>
                        <a:t>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1 time 10 to the negative nineteenth power kilograms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051949"/>
                  </a:ext>
                </a:extLst>
              </a:tr>
            </a:tbl>
          </a:graphicData>
        </a:graphic>
      </p:graphicFrame>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nvPr>
        </p:nvGraphicFramePr>
        <p:xfrm>
          <a:off x="7216775" y="2873375"/>
          <a:ext cx="769938" cy="212725"/>
        </p:xfrm>
        <a:graphic>
          <a:graphicData uri="http://schemas.openxmlformats.org/presentationml/2006/ole">
            <mc:AlternateContent xmlns:mc="http://schemas.openxmlformats.org/markup-compatibility/2006">
              <mc:Choice xmlns:v="urn:schemas-microsoft-com:vml" Requires="v">
                <p:oleObj spid="_x0000_s20482" name="Equation" r:id="rId3" imgW="1346040" imgH="368280" progId="Equation.DSMT4">
                  <p:embed/>
                </p:oleObj>
              </mc:Choice>
              <mc:Fallback>
                <p:oleObj name="Equation" r:id="rId3" imgW="1346040" imgH="368280" progId="Equation.DSMT4">
                  <p:embed/>
                  <p:pic>
                    <p:nvPicPr>
                      <p:cNvPr id="6" name="Object 5">
                        <a:extLst>
                          <a:ext uri="{C183D7F6-B498-43B3-948B-1728B52AA6E4}">
                            <adec:decorative xmlns:adec="http://schemas.microsoft.com/office/drawing/2017/decorative" val="1"/>
                          </a:ext>
                        </a:extLst>
                      </p:cNvPr>
                      <p:cNvPicPr/>
                      <p:nvPr/>
                    </p:nvPicPr>
                    <p:blipFill>
                      <a:blip r:embed="rId4"/>
                      <a:stretch>
                        <a:fillRect/>
                      </a:stretch>
                    </p:blipFill>
                    <p:spPr>
                      <a:xfrm>
                        <a:off x="7216775" y="2873375"/>
                        <a:ext cx="769938" cy="212725"/>
                      </a:xfrm>
                      <a:prstGeom prst="rect">
                        <a:avLst/>
                      </a:prstGeom>
                      <a:solidFill>
                        <a:schemeClr val="bg1"/>
                      </a:solidFill>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nvPr>
        </p:nvGraphicFramePr>
        <p:xfrm>
          <a:off x="7127875" y="3286125"/>
          <a:ext cx="877888" cy="217488"/>
        </p:xfrm>
        <a:graphic>
          <a:graphicData uri="http://schemas.openxmlformats.org/presentationml/2006/ole">
            <mc:AlternateContent xmlns:mc="http://schemas.openxmlformats.org/markup-compatibility/2006">
              <mc:Choice xmlns:v="urn:schemas-microsoft-com:vml" Requires="v">
                <p:oleObj spid="_x0000_s20483" name="Equation" r:id="rId5" imgW="1498320" imgH="368280" progId="Equation.DSMT4">
                  <p:embed/>
                </p:oleObj>
              </mc:Choice>
              <mc:Fallback>
                <p:oleObj name="Equation" r:id="rId5" imgW="1498320" imgH="368280" progId="Equation.DSMT4">
                  <p:embed/>
                  <p:pic>
                    <p:nvPicPr>
                      <p:cNvPr id="7" name="Object 6">
                        <a:extLst>
                          <a:ext uri="{C183D7F6-B498-43B3-948B-1728B52AA6E4}">
                            <adec:decorative xmlns:adec="http://schemas.microsoft.com/office/drawing/2017/decorative" val="1"/>
                          </a:ext>
                        </a:extLst>
                      </p:cNvPr>
                      <p:cNvPicPr/>
                      <p:nvPr/>
                    </p:nvPicPr>
                    <p:blipFill>
                      <a:blip r:embed="rId6"/>
                      <a:stretch>
                        <a:fillRect/>
                      </a:stretch>
                    </p:blipFill>
                    <p:spPr>
                      <a:xfrm>
                        <a:off x="7127875" y="3286125"/>
                        <a:ext cx="877888" cy="217488"/>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7218363" y="3736975"/>
          <a:ext cx="738187" cy="214313"/>
        </p:xfrm>
        <a:graphic>
          <a:graphicData uri="http://schemas.openxmlformats.org/presentationml/2006/ole">
            <mc:AlternateContent xmlns:mc="http://schemas.openxmlformats.org/markup-compatibility/2006">
              <mc:Choice xmlns:v="urn:schemas-microsoft-com:vml" Requires="v">
                <p:oleObj spid="_x0000_s20484" name="Equation" r:id="rId7" imgW="1282680" imgH="368280" progId="Equation.DSMT4">
                  <p:embed/>
                </p:oleObj>
              </mc:Choice>
              <mc:Fallback>
                <p:oleObj name="Equation" r:id="rId7" imgW="1282680" imgH="368280" progId="Equation.DSMT4">
                  <p:embed/>
                  <p:pic>
                    <p:nvPicPr>
                      <p:cNvPr id="8" name="Object 7">
                        <a:extLst>
                          <a:ext uri="{C183D7F6-B498-43B3-948B-1728B52AA6E4}">
                            <adec:decorative xmlns:adec="http://schemas.microsoft.com/office/drawing/2017/decorative" val="1"/>
                          </a:ext>
                        </a:extLst>
                      </p:cNvPr>
                      <p:cNvPicPr/>
                      <p:nvPr/>
                    </p:nvPicPr>
                    <p:blipFill>
                      <a:blip r:embed="rId8"/>
                      <a:stretch>
                        <a:fillRect/>
                      </a:stretch>
                    </p:blipFill>
                    <p:spPr>
                      <a:xfrm>
                        <a:off x="7218363" y="3736975"/>
                        <a:ext cx="738187" cy="214313"/>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7351713" y="4249738"/>
          <a:ext cx="577850" cy="211137"/>
        </p:xfrm>
        <a:graphic>
          <a:graphicData uri="http://schemas.openxmlformats.org/presentationml/2006/ole">
            <mc:AlternateContent xmlns:mc="http://schemas.openxmlformats.org/markup-compatibility/2006">
              <mc:Choice xmlns:v="urn:schemas-microsoft-com:vml" Requires="v">
                <p:oleObj spid="_x0000_s20485" name="Equation" r:id="rId9" imgW="1015920" imgH="368280" progId="Equation.DSMT4">
                  <p:embed/>
                </p:oleObj>
              </mc:Choice>
              <mc:Fallback>
                <p:oleObj name="Equation" r:id="rId9" imgW="1015920" imgH="368280" progId="Equation.DSMT4">
                  <p:embed/>
                  <p:pic>
                    <p:nvPicPr>
                      <p:cNvPr id="9" name="Object 8">
                        <a:extLst>
                          <a:ext uri="{C183D7F6-B498-43B3-948B-1728B52AA6E4}">
                            <adec:decorative xmlns:adec="http://schemas.microsoft.com/office/drawing/2017/decorative" val="1"/>
                          </a:ext>
                        </a:extLst>
                      </p:cNvPr>
                      <p:cNvPicPr/>
                      <p:nvPr/>
                    </p:nvPicPr>
                    <p:blipFill>
                      <a:blip r:embed="rId10"/>
                      <a:stretch>
                        <a:fillRect/>
                      </a:stretch>
                    </p:blipFill>
                    <p:spPr>
                      <a:xfrm>
                        <a:off x="7351713" y="4249738"/>
                        <a:ext cx="577850" cy="211137"/>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nvPr>
        </p:nvGraphicFramePr>
        <p:xfrm>
          <a:off x="7208838" y="4670425"/>
          <a:ext cx="800100" cy="214313"/>
        </p:xfrm>
        <a:graphic>
          <a:graphicData uri="http://schemas.openxmlformats.org/presentationml/2006/ole">
            <mc:AlternateContent xmlns:mc="http://schemas.openxmlformats.org/markup-compatibility/2006">
              <mc:Choice xmlns:v="urn:schemas-microsoft-com:vml" Requires="v">
                <p:oleObj spid="_x0000_s20486" name="Equation" r:id="rId11" imgW="1396800" imgH="368280" progId="Equation.DSMT4">
                  <p:embed/>
                </p:oleObj>
              </mc:Choice>
              <mc:Fallback>
                <p:oleObj name="Equation" r:id="rId11" imgW="1396800" imgH="368280" progId="Equation.DSMT4">
                  <p:embed/>
                  <p:pic>
                    <p:nvPicPr>
                      <p:cNvPr id="10" name="Object 9">
                        <a:extLst>
                          <a:ext uri="{C183D7F6-B498-43B3-948B-1728B52AA6E4}">
                            <adec:decorative xmlns:adec="http://schemas.microsoft.com/office/drawing/2017/decorative" val="1"/>
                          </a:ext>
                        </a:extLst>
                      </p:cNvPr>
                      <p:cNvPicPr/>
                      <p:nvPr/>
                    </p:nvPicPr>
                    <p:blipFill>
                      <a:blip r:embed="rId12"/>
                      <a:stretch>
                        <a:fillRect/>
                      </a:stretch>
                    </p:blipFill>
                    <p:spPr>
                      <a:xfrm>
                        <a:off x="7208838" y="4670425"/>
                        <a:ext cx="800100" cy="214313"/>
                      </a:xfrm>
                      <a:prstGeom prst="rect">
                        <a:avLst/>
                      </a:prstGeom>
                      <a:solidFill>
                        <a:schemeClr val="bg1"/>
                      </a:solidFill>
                    </p:spPr>
                  </p:pic>
                </p:oleObj>
              </mc:Fallback>
            </mc:AlternateContent>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nvPr>
        </p:nvGraphicFramePr>
        <p:xfrm>
          <a:off x="7342188" y="5080000"/>
          <a:ext cx="654050" cy="217488"/>
        </p:xfrm>
        <a:graphic>
          <a:graphicData uri="http://schemas.openxmlformats.org/presentationml/2006/ole">
            <mc:AlternateContent xmlns:mc="http://schemas.openxmlformats.org/markup-compatibility/2006">
              <mc:Choice xmlns:v="urn:schemas-microsoft-com:vml" Requires="v">
                <p:oleObj spid="_x0000_s20487" name="Equation" r:id="rId13" imgW="1117440" imgH="368280" progId="Equation.DSMT4">
                  <p:embed/>
                </p:oleObj>
              </mc:Choice>
              <mc:Fallback>
                <p:oleObj name="Equation" r:id="rId13" imgW="1117440" imgH="368280" progId="Equation.DSMT4">
                  <p:embed/>
                  <p:pic>
                    <p:nvPicPr>
                      <p:cNvPr id="11" name="Object 10">
                        <a:extLst>
                          <a:ext uri="{C183D7F6-B498-43B3-948B-1728B52AA6E4}">
                            <adec:decorative xmlns:adec="http://schemas.microsoft.com/office/drawing/2017/decorative" val="1"/>
                          </a:ext>
                        </a:extLst>
                      </p:cNvPr>
                      <p:cNvPicPr/>
                      <p:nvPr/>
                    </p:nvPicPr>
                    <p:blipFill>
                      <a:blip r:embed="rId14"/>
                      <a:stretch>
                        <a:fillRect/>
                      </a:stretch>
                    </p:blipFill>
                    <p:spPr>
                      <a:xfrm>
                        <a:off x="7342188" y="5080000"/>
                        <a:ext cx="654050" cy="217488"/>
                      </a:xfrm>
                      <a:prstGeom prst="rect">
                        <a:avLst/>
                      </a:prstGeom>
                      <a:solidFill>
                        <a:schemeClr val="bg1"/>
                      </a:solidFill>
                    </p:spPr>
                  </p:pic>
                </p:oleObj>
              </mc:Fallback>
            </mc:AlternateContent>
          </a:graphicData>
        </a:graphic>
      </p:graphicFrame>
      <p:graphicFrame>
        <p:nvGraphicFramePr>
          <p:cNvPr id="12" name="Object 11">
            <a:extLst>
              <a:ext uri="{C183D7F6-B498-43B3-948B-1728B52AA6E4}">
                <adec:decorative xmlns:adec="http://schemas.microsoft.com/office/drawing/2017/decorative" val="1"/>
              </a:ext>
            </a:extLst>
          </p:cNvPr>
          <p:cNvGraphicFramePr>
            <a:graphicFrameLocks noChangeAspect="1"/>
          </p:cNvGraphicFramePr>
          <p:nvPr>
            <p:extLst/>
          </p:nvPr>
        </p:nvGraphicFramePr>
        <p:xfrm>
          <a:off x="7346950" y="5505450"/>
          <a:ext cx="690563" cy="217488"/>
        </p:xfrm>
        <a:graphic>
          <a:graphicData uri="http://schemas.openxmlformats.org/presentationml/2006/ole">
            <mc:AlternateContent xmlns:mc="http://schemas.openxmlformats.org/markup-compatibility/2006">
              <mc:Choice xmlns:v="urn:schemas-microsoft-com:vml" Requires="v">
                <p:oleObj spid="_x0000_s20488" name="Equation" r:id="rId15" imgW="1180800" imgH="368280" progId="Equation.DSMT4">
                  <p:embed/>
                </p:oleObj>
              </mc:Choice>
              <mc:Fallback>
                <p:oleObj name="Equation" r:id="rId15" imgW="1180800" imgH="368280" progId="Equation.DSMT4">
                  <p:embed/>
                  <p:pic>
                    <p:nvPicPr>
                      <p:cNvPr id="12" name="Object 11">
                        <a:extLst>
                          <a:ext uri="{C183D7F6-B498-43B3-948B-1728B52AA6E4}">
                            <adec:decorative xmlns:adec="http://schemas.microsoft.com/office/drawing/2017/decorative" val="1"/>
                          </a:ext>
                        </a:extLst>
                      </p:cNvPr>
                      <p:cNvPicPr/>
                      <p:nvPr/>
                    </p:nvPicPr>
                    <p:blipFill>
                      <a:blip r:embed="rId16"/>
                      <a:stretch>
                        <a:fillRect/>
                      </a:stretch>
                    </p:blipFill>
                    <p:spPr>
                      <a:xfrm>
                        <a:off x="7346950" y="5505450"/>
                        <a:ext cx="690563" cy="217488"/>
                      </a:xfrm>
                      <a:prstGeom prst="rect">
                        <a:avLst/>
                      </a:prstGeom>
                      <a:solidFill>
                        <a:schemeClr val="bg1"/>
                      </a:solidFill>
                    </p:spPr>
                  </p:pic>
                </p:oleObj>
              </mc:Fallback>
            </mc:AlternateContent>
          </a:graphicData>
        </a:graphic>
      </p:graphicFrame>
      <p:graphicFrame>
        <p:nvGraphicFramePr>
          <p:cNvPr id="13" name="Object 12">
            <a:extLst>
              <a:ext uri="{C183D7F6-B498-43B3-948B-1728B52AA6E4}">
                <adec:decorative xmlns:adec="http://schemas.microsoft.com/office/drawing/2017/decorative" val="1"/>
              </a:ext>
            </a:extLst>
          </p:cNvPr>
          <p:cNvGraphicFramePr>
            <a:graphicFrameLocks noChangeAspect="1"/>
          </p:cNvGraphicFramePr>
          <p:nvPr>
            <p:extLst/>
          </p:nvPr>
        </p:nvGraphicFramePr>
        <p:xfrm>
          <a:off x="7361448" y="5916613"/>
          <a:ext cx="773113" cy="223837"/>
        </p:xfrm>
        <a:graphic>
          <a:graphicData uri="http://schemas.openxmlformats.org/presentationml/2006/ole">
            <mc:AlternateContent xmlns:mc="http://schemas.openxmlformats.org/markup-compatibility/2006">
              <mc:Choice xmlns:v="urn:schemas-microsoft-com:vml" Requires="v">
                <p:oleObj spid="_x0000_s20489" name="Equation" r:id="rId17" imgW="1282680" imgH="368280" progId="Equation.DSMT4">
                  <p:embed/>
                </p:oleObj>
              </mc:Choice>
              <mc:Fallback>
                <p:oleObj name="Equation" r:id="rId17" imgW="1282680" imgH="368280" progId="Equation.DSMT4">
                  <p:embed/>
                  <p:pic>
                    <p:nvPicPr>
                      <p:cNvPr id="13" name="Object 12">
                        <a:extLst>
                          <a:ext uri="{C183D7F6-B498-43B3-948B-1728B52AA6E4}">
                            <adec:decorative xmlns:adec="http://schemas.microsoft.com/office/drawing/2017/decorative" val="1"/>
                          </a:ext>
                        </a:extLst>
                      </p:cNvPr>
                      <p:cNvPicPr/>
                      <p:nvPr/>
                    </p:nvPicPr>
                    <p:blipFill>
                      <a:blip r:embed="rId18"/>
                      <a:stretch>
                        <a:fillRect/>
                      </a:stretch>
                    </p:blipFill>
                    <p:spPr>
                      <a:xfrm>
                        <a:off x="7361448" y="5916613"/>
                        <a:ext cx="773113" cy="22383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190987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1994-55EC-4C0C-AC1B-62F475BFCC05}"/>
              </a:ext>
            </a:extLst>
          </p:cNvPr>
          <p:cNvSpPr>
            <a:spLocks noGrp="1"/>
          </p:cNvSpPr>
          <p:nvPr>
            <p:ph type="title"/>
          </p:nvPr>
        </p:nvSpPr>
        <p:spPr/>
        <p:txBody>
          <a:bodyPr/>
          <a:lstStyle/>
          <a:p>
            <a:r>
              <a:rPr lang="en-IN" sz="3200" dirty="0"/>
              <a:t>Comparing Numbers in Standard and Scientific Notation</a:t>
            </a:r>
          </a:p>
        </p:txBody>
      </p:sp>
      <p:sp>
        <p:nvSpPr>
          <p:cNvPr id="5" name="Content Placeholder 4">
            <a:extLst>
              <a:ext uri="{FF2B5EF4-FFF2-40B4-BE49-F238E27FC236}">
                <a16:creationId xmlns:a16="http://schemas.microsoft.com/office/drawing/2014/main" id="{61717980-5B26-47BD-A8E1-E76024EC7BF4}"/>
              </a:ext>
            </a:extLst>
          </p:cNvPr>
          <p:cNvSpPr>
            <a:spLocks noGrp="1"/>
          </p:cNvSpPr>
          <p:nvPr>
            <p:ph sz="quarter" idx="15"/>
          </p:nvPr>
        </p:nvSpPr>
        <p:spPr>
          <a:xfrm>
            <a:off x="457200" y="1555200"/>
            <a:ext cx="8229600" cy="414000"/>
          </a:xfrm>
        </p:spPr>
        <p:txBody>
          <a:bodyPr/>
          <a:lstStyle/>
          <a:p>
            <a:pPr marL="432" indent="0">
              <a:buNone/>
            </a:pPr>
            <a:r>
              <a:rPr lang="en-IN" sz="2000" dirty="0"/>
              <a:t>Diameter of the Earth:</a:t>
            </a:r>
          </a:p>
        </p:txBody>
      </p:sp>
      <p:graphicFrame>
        <p:nvGraphicFramePr>
          <p:cNvPr id="13" name="Table 13">
            <a:extLst>
              <a:ext uri="{FF2B5EF4-FFF2-40B4-BE49-F238E27FC236}">
                <a16:creationId xmlns:a16="http://schemas.microsoft.com/office/drawing/2014/main" id="{DFC0FEA1-5C0D-4F26-A9F4-8B5CF379328C}"/>
              </a:ext>
            </a:extLst>
          </p:cNvPr>
          <p:cNvGraphicFramePr>
            <a:graphicFrameLocks noGrp="1"/>
          </p:cNvGraphicFramePr>
          <p:nvPr>
            <p:ph sz="quarter" idx="14"/>
            <p:extLst/>
          </p:nvPr>
        </p:nvGraphicFramePr>
        <p:xfrm>
          <a:off x="457200" y="2048400"/>
          <a:ext cx="4759200" cy="741640"/>
        </p:xfrm>
        <a:graphic>
          <a:graphicData uri="http://schemas.openxmlformats.org/drawingml/2006/table">
            <a:tbl>
              <a:tblPr firstRow="1" bandRow="1">
                <a:tableStyleId>{2D5ABB26-0587-4C30-8999-92F81FD0307C}</a:tableStyleId>
              </a:tblPr>
              <a:tblGrid>
                <a:gridCol w="2379600">
                  <a:extLst>
                    <a:ext uri="{9D8B030D-6E8A-4147-A177-3AD203B41FA5}">
                      <a16:colId xmlns:a16="http://schemas.microsoft.com/office/drawing/2014/main" val="3354218446"/>
                    </a:ext>
                  </a:extLst>
                </a:gridCol>
                <a:gridCol w="2379600">
                  <a:extLst>
                    <a:ext uri="{9D8B030D-6E8A-4147-A177-3AD203B41FA5}">
                      <a16:colId xmlns:a16="http://schemas.microsoft.com/office/drawing/2014/main" val="114935196"/>
                    </a:ext>
                  </a:extLst>
                </a:gridCol>
              </a:tblGrid>
              <a:tr h="370800">
                <a:tc>
                  <a:txBody>
                    <a:bodyPr/>
                    <a:lstStyle/>
                    <a:p>
                      <a:r>
                        <a:rPr lang="en-US" sz="1800" b="1" u="none" kern="1200" dirty="0">
                          <a:solidFill>
                            <a:prstClr val="black"/>
                          </a:solidFill>
                          <a:ea typeface="ＭＳ Ｐゴシック" charset="0"/>
                          <a:cs typeface="Times New Roman" charset="0"/>
                        </a:rPr>
                        <a:t>Standard Format </a:t>
                      </a:r>
                      <a:endParaRPr lang="en-IN" sz="1800" u="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none" kern="1200" dirty="0">
                          <a:solidFill>
                            <a:prstClr val="black"/>
                          </a:solidFill>
                          <a:ea typeface="ＭＳ Ｐゴシック" charset="0"/>
                          <a:cs typeface="Times New Roman" charset="0"/>
                        </a:rPr>
                        <a:t>Scientific Notation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0590335"/>
                  </a:ext>
                </a:extLst>
              </a:tr>
              <a:tr h="370840">
                <a:tc>
                  <a:txBody>
                    <a:bodyPr/>
                    <a:lstStyle/>
                    <a:p>
                      <a:r>
                        <a:rPr lang="en-US" sz="1800" kern="1200" dirty="0">
                          <a:solidFill>
                            <a:prstClr val="black"/>
                          </a:solidFill>
                          <a:ea typeface="ＭＳ Ｐゴシック" charset="0"/>
                          <a:cs typeface="Times New Roman" charset="0"/>
                        </a:rPr>
                        <a:t>12 800 000 m</a:t>
                      </a:r>
                      <a:r>
                        <a:rPr lang="en-US" sz="100" b="0" i="0" u="none" strike="noStrike" cap="none" dirty="0">
                          <a:solidFill>
                            <a:schemeClr val="bg1"/>
                          </a:solidFill>
                          <a:latin typeface="+mn-lt"/>
                          <a:ea typeface="ＭＳ Ｐゴシック" charset="0"/>
                          <a:cs typeface="Times New Roman" panose="02020603050405020304" pitchFamily="18" charset="0"/>
                          <a:sym typeface="Arial"/>
                        </a:rPr>
                        <a:t>eters</a:t>
                      </a:r>
                      <a:endParaRPr lang="en-IN" sz="100" b="0" i="0" u="none" strike="noStrike" cap="none" dirty="0">
                        <a:solidFill>
                          <a:schemeClr val="bg1"/>
                        </a:solidFill>
                        <a:latin typeface="+mn-lt"/>
                        <a:ea typeface="ＭＳ Ｐゴシック" charset="0"/>
                        <a:cs typeface="Times New Roman" panose="02020603050405020304" pitchFamily="18" charset="0"/>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 dirty="0">
                          <a:solidFill>
                            <a:schemeClr val="tx1"/>
                          </a:solidFill>
                        </a:rPr>
                        <a:t>1.28 times 10 to the negative power of 7 meters</a:t>
                      </a:r>
                      <a:endParaRPr lang="en-IN" sz="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7245933"/>
                  </a:ext>
                </a:extLst>
              </a:tr>
            </a:tbl>
          </a:graphicData>
        </a:graphic>
      </p:graphicFrame>
      <p:graphicFrame>
        <p:nvGraphicFramePr>
          <p:cNvPr id="15" name="Object 14">
            <a:extLst>
              <a:ext uri="{FF2B5EF4-FFF2-40B4-BE49-F238E27FC236}">
                <a16:creationId xmlns:a16="http://schemas.microsoft.com/office/drawing/2014/main" id="{C9DA4AA6-5F22-40C2-B584-3598FA51ECBD}"/>
              </a:ext>
              <a:ext uri="{C183D7F6-B498-43B3-948B-1728B52AA6E4}">
                <adec:decorative xmlns:adec="http://schemas.microsoft.com/office/drawing/2017/decorative" val="1"/>
              </a:ext>
            </a:extLst>
          </p:cNvPr>
          <p:cNvGraphicFramePr>
            <a:graphicFrameLocks noChangeAspect="1"/>
          </p:cNvGraphicFramePr>
          <p:nvPr>
            <p:extLst/>
          </p:nvPr>
        </p:nvGraphicFramePr>
        <p:xfrm>
          <a:off x="2920993" y="2460422"/>
          <a:ext cx="1164448" cy="293218"/>
        </p:xfrm>
        <a:graphic>
          <a:graphicData uri="http://schemas.openxmlformats.org/presentationml/2006/ole">
            <mc:AlternateContent xmlns:mc="http://schemas.openxmlformats.org/markup-compatibility/2006">
              <mc:Choice xmlns:v="urn:schemas-microsoft-com:vml" Requires="v">
                <p:oleObj spid="_x0000_s21506" name="Equation" r:id="rId3" imgW="1460160" imgH="368280" progId="Equation.DSMT4">
                  <p:embed/>
                </p:oleObj>
              </mc:Choice>
              <mc:Fallback>
                <p:oleObj name="Equation" r:id="rId3" imgW="1460160" imgH="368280" progId="Equation.DSMT4">
                  <p:embed/>
                  <p:pic>
                    <p:nvPicPr>
                      <p:cNvPr id="15" name="Object 14">
                        <a:extLst>
                          <a:ext uri="{FF2B5EF4-FFF2-40B4-BE49-F238E27FC236}">
                            <a16:creationId xmlns:a16="http://schemas.microsoft.com/office/drawing/2014/main" id="{C9DA4AA6-5F22-40C2-B584-3598FA51ECBD}"/>
                          </a:ext>
                          <a:ext uri="{C183D7F6-B498-43B3-948B-1728B52AA6E4}">
                            <adec:decorative xmlns:adec="http://schemas.microsoft.com/office/drawing/2017/decorative" val="1"/>
                          </a:ext>
                        </a:extLst>
                      </p:cNvPr>
                      <p:cNvPicPr/>
                      <p:nvPr/>
                    </p:nvPicPr>
                    <p:blipFill>
                      <a:blip r:embed="rId4"/>
                      <a:stretch>
                        <a:fillRect/>
                      </a:stretch>
                    </p:blipFill>
                    <p:spPr>
                      <a:xfrm>
                        <a:off x="2920993" y="2460422"/>
                        <a:ext cx="1164448" cy="293218"/>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A9ECB475-3548-4F19-A568-06E3E8975D14}"/>
              </a:ext>
            </a:extLst>
          </p:cNvPr>
          <p:cNvSpPr>
            <a:spLocks noGrp="1"/>
          </p:cNvSpPr>
          <p:nvPr>
            <p:ph sz="quarter" idx="16"/>
          </p:nvPr>
        </p:nvSpPr>
        <p:spPr>
          <a:xfrm>
            <a:off x="457200" y="3080144"/>
            <a:ext cx="4766400" cy="414000"/>
          </a:xfrm>
        </p:spPr>
        <p:txBody>
          <a:bodyPr/>
          <a:lstStyle/>
          <a:p>
            <a:pPr marL="432" indent="0">
              <a:buNone/>
            </a:pPr>
            <a:r>
              <a:rPr lang="en-IN" sz="2000" dirty="0"/>
              <a:t>Mass of a human:</a:t>
            </a:r>
          </a:p>
        </p:txBody>
      </p:sp>
      <p:graphicFrame>
        <p:nvGraphicFramePr>
          <p:cNvPr id="16" name="Table 16">
            <a:extLst>
              <a:ext uri="{FF2B5EF4-FFF2-40B4-BE49-F238E27FC236}">
                <a16:creationId xmlns:a16="http://schemas.microsoft.com/office/drawing/2014/main" id="{663B1B2E-471B-4009-A99D-0529B8C67E69}"/>
              </a:ext>
            </a:extLst>
          </p:cNvPr>
          <p:cNvGraphicFramePr>
            <a:graphicFrameLocks noGrp="1"/>
          </p:cNvGraphicFramePr>
          <p:nvPr>
            <p:ph sz="quarter" idx="17"/>
            <p:extLst/>
          </p:nvPr>
        </p:nvGraphicFramePr>
        <p:xfrm>
          <a:off x="454024" y="3578400"/>
          <a:ext cx="4766400" cy="813600"/>
        </p:xfrm>
        <a:graphic>
          <a:graphicData uri="http://schemas.openxmlformats.org/drawingml/2006/table">
            <a:tbl>
              <a:tblPr firstRow="1" bandRow="1">
                <a:tableStyleId>{2D5ABB26-0587-4C30-8999-92F81FD0307C}</a:tableStyleId>
              </a:tblPr>
              <a:tblGrid>
                <a:gridCol w="2383200">
                  <a:extLst>
                    <a:ext uri="{9D8B030D-6E8A-4147-A177-3AD203B41FA5}">
                      <a16:colId xmlns:a16="http://schemas.microsoft.com/office/drawing/2014/main" val="2547923494"/>
                    </a:ext>
                  </a:extLst>
                </a:gridCol>
                <a:gridCol w="2383200">
                  <a:extLst>
                    <a:ext uri="{9D8B030D-6E8A-4147-A177-3AD203B41FA5}">
                      <a16:colId xmlns:a16="http://schemas.microsoft.com/office/drawing/2014/main" val="3276760949"/>
                    </a:ext>
                  </a:extLst>
                </a:gridCol>
              </a:tblGrid>
              <a:tr h="406800">
                <a:tc>
                  <a:txBody>
                    <a:bodyPr/>
                    <a:lstStyle/>
                    <a:p>
                      <a:r>
                        <a:rPr lang="en-US" sz="1800" b="1" u="none" kern="1200" dirty="0">
                          <a:solidFill>
                            <a:prstClr val="black"/>
                          </a:solidFill>
                          <a:ea typeface="ＭＳ Ｐゴシック" charset="0"/>
                          <a:cs typeface="Times New Roman" charset="0"/>
                        </a:rPr>
                        <a:t>Standard Format </a:t>
                      </a:r>
                      <a:endParaRPr lang="en-IN" sz="1800" u="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none" kern="1200" dirty="0">
                          <a:solidFill>
                            <a:prstClr val="black"/>
                          </a:solidFill>
                          <a:ea typeface="ＭＳ Ｐゴシック" charset="0"/>
                          <a:cs typeface="Times New Roman" charset="0"/>
                        </a:rPr>
                        <a:t>Scientific Notation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975505"/>
                  </a:ext>
                </a:extLst>
              </a:tr>
              <a:tr h="406800">
                <a:tc>
                  <a:txBody>
                    <a:bodyPr/>
                    <a:lstStyle/>
                    <a:p>
                      <a:pPr algn="l"/>
                      <a:r>
                        <a:rPr lang="en-US" sz="1800" kern="1200" dirty="0">
                          <a:solidFill>
                            <a:prstClr val="black"/>
                          </a:solidFill>
                          <a:ea typeface="ＭＳ Ｐゴシック" charset="0"/>
                          <a:cs typeface="Times New Roman" charset="0"/>
                        </a:rPr>
                        <a:t>68 k</a:t>
                      </a:r>
                      <a:r>
                        <a:rPr lang="en-US" sz="100" b="0" i="0" u="none" strike="noStrike" cap="none" dirty="0">
                          <a:solidFill>
                            <a:schemeClr val="bg1"/>
                          </a:solidFill>
                          <a:latin typeface="+mn-lt"/>
                          <a:ea typeface="ＭＳ Ｐゴシック" charset="0"/>
                          <a:cs typeface="Times New Roman" panose="02020603050405020304" pitchFamily="18" charset="0"/>
                          <a:sym typeface="Arial"/>
                        </a:rPr>
                        <a:t>ilo</a:t>
                      </a:r>
                      <a:r>
                        <a:rPr lang="en-US" sz="1800" kern="1200" dirty="0">
                          <a:solidFill>
                            <a:prstClr val="black"/>
                          </a:solidFill>
                          <a:ea typeface="ＭＳ Ｐゴシック" charset="0"/>
                          <a:cs typeface="Times New Roman" charset="0"/>
                        </a:rPr>
                        <a:t>g</a:t>
                      </a:r>
                      <a:r>
                        <a:rPr lang="en-US" sz="100" b="0" i="0" u="none" strike="noStrike" cap="none" dirty="0">
                          <a:solidFill>
                            <a:schemeClr val="bg1"/>
                          </a:solidFill>
                          <a:latin typeface="+mn-lt"/>
                          <a:ea typeface="ＭＳ Ｐゴシック" charset="0"/>
                          <a:cs typeface="Times New Roman" panose="02020603050405020304" pitchFamily="18" charset="0"/>
                          <a:sym typeface="Arial"/>
                        </a:rPr>
                        <a:t>rams</a:t>
                      </a:r>
                      <a:endParaRPr lang="en-IN" sz="100" b="0" i="0" u="none" strike="noStrike" cap="none" dirty="0">
                        <a:solidFill>
                          <a:schemeClr val="bg1"/>
                        </a:solidFill>
                        <a:latin typeface="+mn-lt"/>
                        <a:ea typeface="ＭＳ Ｐゴシック" charset="0"/>
                        <a:cs typeface="Times New Roman" panose="02020603050405020304" pitchFamily="18" charset="0"/>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 dirty="0">
                          <a:solidFill>
                            <a:schemeClr val="tx1"/>
                          </a:solidFill>
                        </a:rPr>
                        <a:t>6.8 times 10 to the power of 1 kilograms</a:t>
                      </a:r>
                      <a:endParaRPr lang="en-IN" sz="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53424"/>
                  </a:ext>
                </a:extLst>
              </a:tr>
            </a:tbl>
          </a:graphicData>
        </a:graphic>
      </p:graphicFrame>
      <p:graphicFrame>
        <p:nvGraphicFramePr>
          <p:cNvPr id="17" name="Object 16">
            <a:extLst>
              <a:ext uri="{FF2B5EF4-FFF2-40B4-BE49-F238E27FC236}">
                <a16:creationId xmlns:a16="http://schemas.microsoft.com/office/drawing/2014/main" id="{FAA07234-E3A6-4BED-887C-A6B904248698}"/>
              </a:ext>
              <a:ext uri="{C183D7F6-B498-43B3-948B-1728B52AA6E4}">
                <adec:decorative xmlns:adec="http://schemas.microsoft.com/office/drawing/2017/decorative" val="1"/>
              </a:ext>
            </a:extLst>
          </p:cNvPr>
          <p:cNvGraphicFramePr>
            <a:graphicFrameLocks noChangeAspect="1"/>
          </p:cNvGraphicFramePr>
          <p:nvPr>
            <p:extLst/>
          </p:nvPr>
        </p:nvGraphicFramePr>
        <p:xfrm>
          <a:off x="2937373" y="4031694"/>
          <a:ext cx="1095024" cy="299112"/>
        </p:xfrm>
        <a:graphic>
          <a:graphicData uri="http://schemas.openxmlformats.org/presentationml/2006/ole">
            <mc:AlternateContent xmlns:mc="http://schemas.openxmlformats.org/markup-compatibility/2006">
              <mc:Choice xmlns:v="urn:schemas-microsoft-com:vml" Requires="v">
                <p:oleObj spid="_x0000_s21507" name="Equation" r:id="rId5" imgW="1346040" imgH="368280" progId="Equation.DSMT4">
                  <p:embed/>
                </p:oleObj>
              </mc:Choice>
              <mc:Fallback>
                <p:oleObj name="Equation" r:id="rId5" imgW="1346040" imgH="368280" progId="Equation.DSMT4">
                  <p:embed/>
                  <p:pic>
                    <p:nvPicPr>
                      <p:cNvPr id="17" name="Object 16">
                        <a:extLst>
                          <a:ext uri="{FF2B5EF4-FFF2-40B4-BE49-F238E27FC236}">
                            <a16:creationId xmlns:a16="http://schemas.microsoft.com/office/drawing/2014/main" id="{FAA07234-E3A6-4BED-887C-A6B904248698}"/>
                          </a:ext>
                          <a:ext uri="{C183D7F6-B498-43B3-948B-1728B52AA6E4}">
                            <adec:decorative xmlns:adec="http://schemas.microsoft.com/office/drawing/2017/decorative" val="1"/>
                          </a:ext>
                        </a:extLst>
                      </p:cNvPr>
                      <p:cNvPicPr/>
                      <p:nvPr/>
                    </p:nvPicPr>
                    <p:blipFill>
                      <a:blip r:embed="rId6"/>
                      <a:stretch>
                        <a:fillRect/>
                      </a:stretch>
                    </p:blipFill>
                    <p:spPr>
                      <a:xfrm>
                        <a:off x="2937373" y="4031694"/>
                        <a:ext cx="1095024" cy="299112"/>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DB7E0E73-CD83-4677-871F-4E6D6D9CBC64}"/>
              </a:ext>
            </a:extLst>
          </p:cNvPr>
          <p:cNvSpPr>
            <a:spLocks noGrp="1"/>
          </p:cNvSpPr>
          <p:nvPr>
            <p:ph sz="quarter" idx="18"/>
          </p:nvPr>
        </p:nvSpPr>
        <p:spPr>
          <a:xfrm>
            <a:off x="457200" y="4837706"/>
            <a:ext cx="4759200" cy="414000"/>
          </a:xfrm>
        </p:spPr>
        <p:txBody>
          <a:bodyPr/>
          <a:lstStyle/>
          <a:p>
            <a:pPr marL="432" indent="0">
              <a:buNone/>
            </a:pPr>
            <a:r>
              <a:rPr lang="en-IN" sz="2000" dirty="0"/>
              <a:t>Diameter of a chickenpox virus:</a:t>
            </a:r>
          </a:p>
        </p:txBody>
      </p:sp>
      <p:graphicFrame>
        <p:nvGraphicFramePr>
          <p:cNvPr id="18" name="Table 18">
            <a:extLst>
              <a:ext uri="{FF2B5EF4-FFF2-40B4-BE49-F238E27FC236}">
                <a16:creationId xmlns:a16="http://schemas.microsoft.com/office/drawing/2014/main" id="{1281AF27-FCE8-4FAE-A4DF-2FE63139918D}"/>
              </a:ext>
            </a:extLst>
          </p:cNvPr>
          <p:cNvGraphicFramePr>
            <a:graphicFrameLocks noGrp="1"/>
          </p:cNvGraphicFramePr>
          <p:nvPr>
            <p:ph sz="quarter" idx="19"/>
            <p:extLst/>
          </p:nvPr>
        </p:nvGraphicFramePr>
        <p:xfrm>
          <a:off x="468312" y="5341239"/>
          <a:ext cx="4748088" cy="741680"/>
        </p:xfrm>
        <a:graphic>
          <a:graphicData uri="http://schemas.openxmlformats.org/drawingml/2006/table">
            <a:tbl>
              <a:tblPr firstRow="1" bandRow="1">
                <a:tableStyleId>{2D5ABB26-0587-4C30-8999-92F81FD0307C}</a:tableStyleId>
              </a:tblPr>
              <a:tblGrid>
                <a:gridCol w="2374044">
                  <a:extLst>
                    <a:ext uri="{9D8B030D-6E8A-4147-A177-3AD203B41FA5}">
                      <a16:colId xmlns:a16="http://schemas.microsoft.com/office/drawing/2014/main" val="2343417405"/>
                    </a:ext>
                  </a:extLst>
                </a:gridCol>
                <a:gridCol w="2374044">
                  <a:extLst>
                    <a:ext uri="{9D8B030D-6E8A-4147-A177-3AD203B41FA5}">
                      <a16:colId xmlns:a16="http://schemas.microsoft.com/office/drawing/2014/main" val="3071743710"/>
                    </a:ext>
                  </a:extLst>
                </a:gridCol>
              </a:tblGrid>
              <a:tr h="370840">
                <a:tc>
                  <a:txBody>
                    <a:bodyPr/>
                    <a:lstStyle/>
                    <a:p>
                      <a:r>
                        <a:rPr lang="en-US" sz="1800" b="1" u="none" kern="1200" dirty="0">
                          <a:solidFill>
                            <a:prstClr val="black"/>
                          </a:solidFill>
                          <a:ea typeface="ＭＳ Ｐゴシック" charset="0"/>
                          <a:cs typeface="Times New Roman" charset="0"/>
                        </a:rPr>
                        <a:t>Standard Format </a:t>
                      </a:r>
                      <a:endParaRPr lang="en-IN" sz="1800" u="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none" kern="1200" dirty="0">
                          <a:solidFill>
                            <a:prstClr val="black"/>
                          </a:solidFill>
                          <a:ea typeface="ＭＳ Ｐゴシック" charset="0"/>
                          <a:cs typeface="Times New Roman" charset="0"/>
                        </a:rPr>
                        <a:t>Scientific Notation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236608"/>
                  </a:ext>
                </a:extLst>
              </a:tr>
              <a:tr h="370840">
                <a:tc>
                  <a:txBody>
                    <a:bodyPr/>
                    <a:lstStyle/>
                    <a:p>
                      <a:r>
                        <a:rPr lang="en-US" sz="1800" kern="1200" dirty="0">
                          <a:solidFill>
                            <a:prstClr val="black"/>
                          </a:solidFill>
                          <a:ea typeface="ＭＳ Ｐゴシック" charset="0"/>
                          <a:cs typeface="Times New Roman" charset="0"/>
                        </a:rPr>
                        <a:t>0.000 000 3 c</a:t>
                      </a:r>
                      <a:r>
                        <a:rPr lang="en-US" sz="100" b="0" i="0" u="none" strike="noStrike" cap="none" dirty="0">
                          <a:solidFill>
                            <a:schemeClr val="bg1"/>
                          </a:solidFill>
                          <a:latin typeface="+mn-lt"/>
                          <a:ea typeface="ＭＳ Ｐゴシック" charset="0"/>
                          <a:cs typeface="Times New Roman" panose="02020603050405020304" pitchFamily="18" charset="0"/>
                          <a:sym typeface="Arial"/>
                        </a:rPr>
                        <a:t>enti</a:t>
                      </a:r>
                      <a:r>
                        <a:rPr lang="en-US" sz="1800" kern="1200" dirty="0">
                          <a:solidFill>
                            <a:prstClr val="black"/>
                          </a:solidFill>
                          <a:ea typeface="ＭＳ Ｐゴシック" charset="0"/>
                          <a:cs typeface="Times New Roman" charset="0"/>
                        </a:rPr>
                        <a:t>m</a:t>
                      </a:r>
                      <a:r>
                        <a:rPr lang="en-US" sz="100" b="0" i="0" u="none" strike="noStrike" cap="none" dirty="0">
                          <a:solidFill>
                            <a:schemeClr val="bg1"/>
                          </a:solidFill>
                          <a:latin typeface="+mn-lt"/>
                          <a:ea typeface="ＭＳ Ｐゴシック" charset="0"/>
                          <a:cs typeface="Times New Roman" panose="02020603050405020304" pitchFamily="18" charset="0"/>
                          <a:sym typeface="Arial"/>
                        </a:rPr>
                        <a:t>eters</a:t>
                      </a:r>
                      <a:endParaRPr lang="en-IN" sz="100" b="0" i="0" u="none" strike="noStrike" cap="none" dirty="0">
                        <a:solidFill>
                          <a:schemeClr val="bg1"/>
                        </a:solidFill>
                        <a:latin typeface="+mn-lt"/>
                        <a:ea typeface="ＭＳ Ｐゴシック" charset="0"/>
                        <a:cs typeface="Times New Roman" panose="02020603050405020304" pitchFamily="18" charset="0"/>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 dirty="0">
                          <a:solidFill>
                            <a:schemeClr val="tx1"/>
                          </a:solidFill>
                        </a:rPr>
                        <a:t>3 times 10 to the negative power of 7 centimeters</a:t>
                      </a:r>
                      <a:endParaRPr lang="en-IN" sz="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441602"/>
                  </a:ext>
                </a:extLst>
              </a:tr>
            </a:tbl>
          </a:graphicData>
        </a:graphic>
      </p:graphicFrame>
      <p:graphicFrame>
        <p:nvGraphicFramePr>
          <p:cNvPr id="19" name="Object 18">
            <a:extLst>
              <a:ext uri="{FF2B5EF4-FFF2-40B4-BE49-F238E27FC236}">
                <a16:creationId xmlns:a16="http://schemas.microsoft.com/office/drawing/2014/main" id="{5EEB04D9-F74C-4F1E-A26E-A0A507350154}"/>
              </a:ext>
              <a:ext uri="{C183D7F6-B498-43B3-948B-1728B52AA6E4}">
                <adec:decorative xmlns:adec="http://schemas.microsoft.com/office/drawing/2017/decorative" val="1"/>
              </a:ext>
            </a:extLst>
          </p:cNvPr>
          <p:cNvGraphicFramePr>
            <a:graphicFrameLocks noChangeAspect="1"/>
          </p:cNvGraphicFramePr>
          <p:nvPr>
            <p:extLst/>
          </p:nvPr>
        </p:nvGraphicFramePr>
        <p:xfrm>
          <a:off x="2919240" y="5766324"/>
          <a:ext cx="1053227" cy="293218"/>
        </p:xfrm>
        <a:graphic>
          <a:graphicData uri="http://schemas.openxmlformats.org/presentationml/2006/ole">
            <mc:AlternateContent xmlns:mc="http://schemas.openxmlformats.org/markup-compatibility/2006">
              <mc:Choice xmlns:v="urn:schemas-microsoft-com:vml" Requires="v">
                <p:oleObj spid="_x0000_s21508" name="Equation" r:id="rId7" imgW="1320480" imgH="368280" progId="Equation.DSMT4">
                  <p:embed/>
                </p:oleObj>
              </mc:Choice>
              <mc:Fallback>
                <p:oleObj name="Equation" r:id="rId7" imgW="1320480" imgH="368280" progId="Equation.DSMT4">
                  <p:embed/>
                  <p:pic>
                    <p:nvPicPr>
                      <p:cNvPr id="19" name="Object 18">
                        <a:extLst>
                          <a:ext uri="{FF2B5EF4-FFF2-40B4-BE49-F238E27FC236}">
                            <a16:creationId xmlns:a16="http://schemas.microsoft.com/office/drawing/2014/main" id="{5EEB04D9-F74C-4F1E-A26E-A0A507350154}"/>
                          </a:ext>
                          <a:ext uri="{C183D7F6-B498-43B3-948B-1728B52AA6E4}">
                            <adec:decorative xmlns:adec="http://schemas.microsoft.com/office/drawing/2017/decorative" val="1"/>
                          </a:ext>
                        </a:extLst>
                      </p:cNvPr>
                      <p:cNvPicPr/>
                      <p:nvPr/>
                    </p:nvPicPr>
                    <p:blipFill>
                      <a:blip r:embed="rId8"/>
                      <a:stretch>
                        <a:fillRect/>
                      </a:stretch>
                    </p:blipFill>
                    <p:spPr>
                      <a:xfrm>
                        <a:off x="2919240" y="5766324"/>
                        <a:ext cx="1053227" cy="293218"/>
                      </a:xfrm>
                      <a:prstGeom prst="rect">
                        <a:avLst/>
                      </a:prstGeom>
                      <a:solidFill>
                        <a:schemeClr val="bg1"/>
                      </a:solidFill>
                    </p:spPr>
                  </p:pic>
                </p:oleObj>
              </mc:Fallback>
            </mc:AlternateContent>
          </a:graphicData>
        </a:graphic>
      </p:graphicFrame>
      <p:pic>
        <p:nvPicPr>
          <p:cNvPr id="20" name="Content Placeholder 19" descr="The virus is purple and roughly square shaped, with round central area of lighter purple.">
            <a:extLst>
              <a:ext uri="{FF2B5EF4-FFF2-40B4-BE49-F238E27FC236}">
                <a16:creationId xmlns:a16="http://schemas.microsoft.com/office/drawing/2014/main" id="{E870849D-2686-4887-BDD7-CE5B4C1A1C16}"/>
              </a:ext>
            </a:extLst>
          </p:cNvPr>
          <p:cNvPicPr>
            <a:picLocks noGrp="1" noChangeAspect="1"/>
          </p:cNvPicPr>
          <p:nvPr>
            <p:ph sz="quarter" idx="20"/>
          </p:nvPr>
        </p:nvPicPr>
        <p:blipFill>
          <a:blip r:embed="rId9"/>
          <a:stretch>
            <a:fillRect/>
          </a:stretch>
        </p:blipFill>
        <p:spPr>
          <a:xfrm>
            <a:off x="5571474" y="2671443"/>
            <a:ext cx="3115326" cy="2389839"/>
          </a:xfrm>
          <a:prstGeom prst="rect">
            <a:avLst/>
          </a:prstGeom>
        </p:spPr>
      </p:pic>
      <p:sp>
        <p:nvSpPr>
          <p:cNvPr id="10" name="Content Placeholder 9">
            <a:extLst>
              <a:ext uri="{FF2B5EF4-FFF2-40B4-BE49-F238E27FC236}">
                <a16:creationId xmlns:a16="http://schemas.microsoft.com/office/drawing/2014/main" id="{8913FFE8-3954-46E3-858B-7878296D030A}"/>
              </a:ext>
            </a:extLst>
          </p:cNvPr>
          <p:cNvSpPr>
            <a:spLocks noGrp="1"/>
          </p:cNvSpPr>
          <p:nvPr>
            <p:ph sz="quarter" idx="21"/>
          </p:nvPr>
        </p:nvSpPr>
        <p:spPr>
          <a:xfrm>
            <a:off x="5571474" y="5315826"/>
            <a:ext cx="3118502" cy="414000"/>
          </a:xfrm>
        </p:spPr>
        <p:txBody>
          <a:bodyPr/>
          <a:lstStyle/>
          <a:p>
            <a:pPr marL="432" indent="0" algn="ctr">
              <a:buNone/>
            </a:pPr>
            <a:r>
              <a:rPr lang="en-IN" dirty="0"/>
              <a:t>A chickenpox virus.</a:t>
            </a:r>
          </a:p>
        </p:txBody>
      </p:sp>
    </p:spTree>
    <p:extLst>
      <p:ext uri="{BB962C8B-B14F-4D97-AF65-F5344CB8AC3E}">
        <p14:creationId xmlns:p14="http://schemas.microsoft.com/office/powerpoint/2010/main" val="4234593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cs typeface="ＭＳ Ｐゴシック" pitchFamily="34" charset="-128"/>
              </a:rPr>
              <a:t>Scientific Notation and Calculators </a:t>
            </a:r>
            <a:r>
              <a:rPr lang="en-US" sz="2000" b="0" dirty="0">
                <a:cs typeface="ＭＳ Ｐゴシック" pitchFamily="34" charset="-128"/>
              </a:rPr>
              <a:t>(1 of 3)</a:t>
            </a:r>
            <a:endParaRPr lang="en-IN" sz="2000" b="0" dirty="0"/>
          </a:p>
        </p:txBody>
      </p:sp>
      <p:sp>
        <p:nvSpPr>
          <p:cNvPr id="7" name="Content Placeholder 6"/>
          <p:cNvSpPr>
            <a:spLocks noGrp="1"/>
          </p:cNvSpPr>
          <p:nvPr>
            <p:ph sz="quarter" idx="13"/>
          </p:nvPr>
        </p:nvSpPr>
        <p:spPr>
          <a:xfrm>
            <a:off x="457200" y="1556327"/>
            <a:ext cx="8059611" cy="794987"/>
          </a:xfrm>
        </p:spPr>
        <p:txBody>
          <a:bodyPr/>
          <a:lstStyle/>
          <a:p>
            <a:pPr marL="432" indent="0">
              <a:buNone/>
            </a:pPr>
            <a:r>
              <a:rPr lang="en-US" sz="2400" kern="1200" dirty="0">
                <a:solidFill>
                  <a:prstClr val="black"/>
                </a:solidFill>
                <a:ea typeface="ＭＳ Ｐゴシック" charset="0"/>
                <a:cs typeface="Times New Roman" charset="0"/>
              </a:rPr>
              <a:t>You can enter a number written in scientific notation on many calculators using the E</a:t>
            </a:r>
            <a:r>
              <a:rPr lang="en-US" sz="100" kern="1200" dirty="0">
                <a:solidFill>
                  <a:prstClr val="black"/>
                </a:solidFill>
                <a:ea typeface="ＭＳ Ｐゴシック" charset="0"/>
                <a:cs typeface="Times New Roman" charset="0"/>
              </a:rPr>
              <a:t> </a:t>
            </a:r>
            <a:r>
              <a:rPr lang="en-US" sz="2400" kern="1200" dirty="0">
                <a:solidFill>
                  <a:prstClr val="black"/>
                </a:solidFill>
                <a:ea typeface="ＭＳ Ｐゴシック" charset="0"/>
                <a:cs typeface="Times New Roman" charset="0"/>
              </a:rPr>
              <a:t>E or E</a:t>
            </a:r>
            <a:r>
              <a:rPr lang="en-US" sz="100" kern="1200" dirty="0">
                <a:solidFill>
                  <a:prstClr val="black"/>
                </a:solidFill>
                <a:ea typeface="ＭＳ Ｐゴシック" charset="0"/>
                <a:cs typeface="Times New Roman" charset="0"/>
              </a:rPr>
              <a:t> </a:t>
            </a:r>
            <a:r>
              <a:rPr lang="en-US" sz="2400" kern="1200" dirty="0">
                <a:solidFill>
                  <a:prstClr val="black"/>
                </a:solidFill>
                <a:ea typeface="ＭＳ Ｐゴシック" charset="0"/>
                <a:cs typeface="Times New Roman" charset="0"/>
              </a:rPr>
              <a:t>X</a:t>
            </a:r>
            <a:r>
              <a:rPr lang="en-US" sz="100" kern="1200" dirty="0">
                <a:solidFill>
                  <a:prstClr val="black"/>
                </a:solidFill>
                <a:ea typeface="ＭＳ Ｐゴシック" charset="0"/>
                <a:cs typeface="Times New Roman" charset="0"/>
              </a:rPr>
              <a:t> </a:t>
            </a:r>
            <a:r>
              <a:rPr lang="en-US" sz="2400" kern="1200" dirty="0">
                <a:solidFill>
                  <a:prstClr val="black"/>
                </a:solidFill>
                <a:ea typeface="ＭＳ Ｐゴシック" charset="0"/>
                <a:cs typeface="Times New Roman" charset="0"/>
              </a:rPr>
              <a:t>P key.</a:t>
            </a:r>
            <a:endParaRPr lang="en-IN" sz="2400" dirty="0"/>
          </a:p>
        </p:txBody>
      </p:sp>
      <p:pic>
        <p:nvPicPr>
          <p:cNvPr id="4" name="Content Placeholder 3" descr="The table reads as follows.&#10;A table has 2 rows and 3 columns. For long description in Notes pane, press F6.">
            <a:extLst>
              <a:ext uri="{FF2B5EF4-FFF2-40B4-BE49-F238E27FC236}">
                <a16:creationId xmlns:a16="http://schemas.microsoft.com/office/drawing/2014/main" id="{7AF92798-299E-4414-91F3-5B7E212B99E5}"/>
              </a:ext>
            </a:extLst>
          </p:cNvPr>
          <p:cNvPicPr>
            <a:picLocks noGrp="1" noChangeAspect="1"/>
          </p:cNvPicPr>
          <p:nvPr>
            <p:ph sz="quarter" idx="14"/>
          </p:nvPr>
        </p:nvPicPr>
        <p:blipFill>
          <a:blip r:embed="rId3"/>
          <a:stretch>
            <a:fillRect/>
          </a:stretch>
        </p:blipFill>
        <p:spPr>
          <a:xfrm>
            <a:off x="542194" y="2594991"/>
            <a:ext cx="8059611" cy="1554615"/>
          </a:xfrm>
          <a:prstGeom prst="rect">
            <a:avLst/>
          </a:prstGeom>
        </p:spPr>
      </p:pic>
    </p:spTree>
    <p:extLst>
      <p:ext uri="{BB962C8B-B14F-4D97-AF65-F5344CB8AC3E}">
        <p14:creationId xmlns:p14="http://schemas.microsoft.com/office/powerpoint/2010/main" val="250096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6FC2-05B6-4FDA-AEA1-6C75A383C35A}"/>
              </a:ext>
            </a:extLst>
          </p:cNvPr>
          <p:cNvSpPr>
            <a:spLocks noGrp="1"/>
          </p:cNvSpPr>
          <p:nvPr>
            <p:ph type="title"/>
          </p:nvPr>
        </p:nvSpPr>
        <p:spPr/>
        <p:txBody>
          <a:bodyPr/>
          <a:lstStyle/>
          <a:p>
            <a:r>
              <a:rPr lang="en-IN" dirty="0"/>
              <a:t>Chemicals</a:t>
            </a:r>
            <a:endParaRPr lang="en-IN" b="0" dirty="0"/>
          </a:p>
        </p:txBody>
      </p:sp>
      <p:sp>
        <p:nvSpPr>
          <p:cNvPr id="5" name="Content Placeholder 4">
            <a:extLst>
              <a:ext uri="{FF2B5EF4-FFF2-40B4-BE49-F238E27FC236}">
                <a16:creationId xmlns:a16="http://schemas.microsoft.com/office/drawing/2014/main" id="{46F7A72A-3F09-4599-9963-28BB873BDBA1}"/>
              </a:ext>
            </a:extLst>
          </p:cNvPr>
          <p:cNvSpPr>
            <a:spLocks noGrp="1"/>
          </p:cNvSpPr>
          <p:nvPr>
            <p:ph sz="quarter" idx="15"/>
          </p:nvPr>
        </p:nvSpPr>
        <p:spPr>
          <a:xfrm>
            <a:off x="457200" y="1652410"/>
            <a:ext cx="4234070" cy="3099204"/>
          </a:xfrm>
        </p:spPr>
        <p:txBody>
          <a:bodyPr/>
          <a:lstStyle/>
          <a:p>
            <a:pPr marL="432" indent="0">
              <a:buNone/>
            </a:pPr>
            <a:r>
              <a:rPr lang="en-IN" sz="2400" b="1" dirty="0"/>
              <a:t>Chemicals</a:t>
            </a:r>
            <a:r>
              <a:rPr lang="en-IN" sz="2400" dirty="0"/>
              <a:t> are</a:t>
            </a:r>
          </a:p>
          <a:p>
            <a:r>
              <a:rPr lang="en-IN" sz="2400" dirty="0"/>
              <a:t>substances that have the same composition and properties wherever found</a:t>
            </a:r>
          </a:p>
          <a:p>
            <a:r>
              <a:rPr lang="en-IN" sz="2400" dirty="0"/>
              <a:t>often substances made by chemists that you use every day</a:t>
            </a:r>
          </a:p>
        </p:txBody>
      </p:sp>
      <p:pic>
        <p:nvPicPr>
          <p:cNvPr id="7" name="Content Placeholder 6" descr="Tubes of toothpaste.">
            <a:extLst>
              <a:ext uri="{FF2B5EF4-FFF2-40B4-BE49-F238E27FC236}">
                <a16:creationId xmlns:a16="http://schemas.microsoft.com/office/drawing/2014/main" id="{A3A16DAF-E6F2-4C5A-A5E1-E505C56107B6}"/>
              </a:ext>
            </a:extLst>
          </p:cNvPr>
          <p:cNvPicPr>
            <a:picLocks noGrp="1" noChangeAspect="1"/>
          </p:cNvPicPr>
          <p:nvPr>
            <p:ph sz="quarter" idx="14"/>
          </p:nvPr>
        </p:nvPicPr>
        <p:blipFill>
          <a:blip r:embed="rId2"/>
          <a:stretch>
            <a:fillRect/>
          </a:stretch>
        </p:blipFill>
        <p:spPr>
          <a:xfrm>
            <a:off x="4821601" y="1555749"/>
            <a:ext cx="3865199" cy="2969009"/>
          </a:xfrm>
          <a:prstGeom prst="rect">
            <a:avLst/>
          </a:prstGeom>
        </p:spPr>
      </p:pic>
      <p:sp>
        <p:nvSpPr>
          <p:cNvPr id="3" name="Content Placeholder 2">
            <a:extLst>
              <a:ext uri="{FF2B5EF4-FFF2-40B4-BE49-F238E27FC236}">
                <a16:creationId xmlns:a16="http://schemas.microsoft.com/office/drawing/2014/main" id="{770A5112-1858-47A3-B635-C2FAEE85A2F1}"/>
              </a:ext>
            </a:extLst>
          </p:cNvPr>
          <p:cNvSpPr>
            <a:spLocks noGrp="1"/>
          </p:cNvSpPr>
          <p:nvPr>
            <p:ph sz="quarter" idx="16"/>
          </p:nvPr>
        </p:nvSpPr>
        <p:spPr>
          <a:xfrm>
            <a:off x="457201" y="5490935"/>
            <a:ext cx="8229599" cy="452666"/>
          </a:xfrm>
        </p:spPr>
        <p:txBody>
          <a:bodyPr/>
          <a:lstStyle/>
          <a:p>
            <a:pPr marL="432" indent="0">
              <a:buNone/>
            </a:pPr>
            <a:r>
              <a:rPr lang="en-IN" sz="2400" dirty="0"/>
              <a:t>Toothpaste is a combination of many chemicals.</a:t>
            </a:r>
          </a:p>
        </p:txBody>
      </p:sp>
    </p:spTree>
    <p:extLst>
      <p:ext uri="{BB962C8B-B14F-4D97-AF65-F5344CB8AC3E}">
        <p14:creationId xmlns:p14="http://schemas.microsoft.com/office/powerpoint/2010/main" val="1503094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cs typeface="ＭＳ Ｐゴシック" pitchFamily="34" charset="-128"/>
              </a:rPr>
              <a:t>Scientific Notation and Calculators </a:t>
            </a:r>
            <a:r>
              <a:rPr lang="en-US" sz="2000" b="0" dirty="0">
                <a:cs typeface="ＭＳ Ｐゴシック" pitchFamily="34" charset="-128"/>
              </a:rPr>
              <a:t>(2 of 3)</a:t>
            </a:r>
            <a:endParaRPr lang="en-IN" sz="2000" dirty="0">
              <a:latin typeface="+mn-lt"/>
            </a:endParaRPr>
          </a:p>
        </p:txBody>
      </p:sp>
      <p:sp>
        <p:nvSpPr>
          <p:cNvPr id="7" name="Content Placeholder 6"/>
          <p:cNvSpPr>
            <a:spLocks noGrp="1"/>
          </p:cNvSpPr>
          <p:nvPr>
            <p:ph sz="quarter" idx="13"/>
          </p:nvPr>
        </p:nvSpPr>
        <p:spPr>
          <a:xfrm>
            <a:off x="457200" y="1556327"/>
            <a:ext cx="8229600" cy="1201387"/>
          </a:xfrm>
        </p:spPr>
        <p:txBody>
          <a:bodyPr/>
          <a:lstStyle/>
          <a:p>
            <a:pPr marL="0" lvl="0" indent="0" defTabSz="457200" eaLnBrk="1" hangingPunct="1">
              <a:buNone/>
            </a:pPr>
            <a:r>
              <a:rPr lang="en-US" sz="2400" dirty="0">
                <a:cs typeface="Times New Roman" charset="0"/>
              </a:rPr>
              <a:t>When a calculator display appears in scientific notation, it is shown as a number between 1 and 10, followed by a space and the power (exponent).</a:t>
            </a:r>
            <a:endParaRPr lang="en-US" sz="2400" kern="1200" dirty="0">
              <a:solidFill>
                <a:prstClr val="black"/>
              </a:solidFill>
              <a:ea typeface="ＭＳ Ｐゴシック" charset="0"/>
              <a:cs typeface="Times New Roman" charset="0"/>
            </a:endParaRPr>
          </a:p>
        </p:txBody>
      </p:sp>
      <p:pic>
        <p:nvPicPr>
          <p:cNvPr id="4" name="Content Placeholder 3" descr="A table has 2 rows and 2 columns. For long description in Notes pane, press F6.">
            <a:extLst>
              <a:ext uri="{FF2B5EF4-FFF2-40B4-BE49-F238E27FC236}">
                <a16:creationId xmlns:a16="http://schemas.microsoft.com/office/drawing/2014/main" id="{190F7ED5-1E7A-4239-A07F-948724F1482A}"/>
              </a:ext>
            </a:extLst>
          </p:cNvPr>
          <p:cNvPicPr>
            <a:picLocks noGrp="1" noChangeAspect="1"/>
          </p:cNvPicPr>
          <p:nvPr>
            <p:ph sz="quarter" idx="14"/>
          </p:nvPr>
        </p:nvPicPr>
        <p:blipFill>
          <a:blip r:embed="rId3"/>
          <a:stretch>
            <a:fillRect/>
          </a:stretch>
        </p:blipFill>
        <p:spPr>
          <a:xfrm>
            <a:off x="548291" y="2997034"/>
            <a:ext cx="8047417" cy="1542422"/>
          </a:xfrm>
          <a:prstGeom prst="rect">
            <a:avLst/>
          </a:prstGeom>
        </p:spPr>
      </p:pic>
    </p:spTree>
    <p:extLst>
      <p:ext uri="{BB962C8B-B14F-4D97-AF65-F5344CB8AC3E}">
        <p14:creationId xmlns:p14="http://schemas.microsoft.com/office/powerpoint/2010/main" val="23364545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cs typeface="ＭＳ Ｐゴシック" pitchFamily="34" charset="-128"/>
              </a:rPr>
              <a:t>Scientific Notation and Calculators </a:t>
            </a:r>
            <a:r>
              <a:rPr lang="en-US" sz="2000" b="0" dirty="0">
                <a:cs typeface="ＭＳ Ｐゴシック" pitchFamily="34" charset="-128"/>
              </a:rPr>
              <a:t>(3 of 3)</a:t>
            </a:r>
            <a:endParaRPr lang="en-IN" sz="2000" dirty="0">
              <a:latin typeface="+mn-lt"/>
            </a:endParaRPr>
          </a:p>
        </p:txBody>
      </p:sp>
      <p:sp>
        <p:nvSpPr>
          <p:cNvPr id="7" name="Content Placeholder 6"/>
          <p:cNvSpPr>
            <a:spLocks noGrp="1"/>
          </p:cNvSpPr>
          <p:nvPr>
            <p:ph sz="quarter" idx="13"/>
          </p:nvPr>
        </p:nvSpPr>
        <p:spPr>
          <a:xfrm>
            <a:off x="457200" y="1556327"/>
            <a:ext cx="8229600" cy="853044"/>
          </a:xfrm>
        </p:spPr>
        <p:txBody>
          <a:bodyPr/>
          <a:lstStyle/>
          <a:p>
            <a:pPr marL="0" lvl="0" indent="0" defTabSz="457200" eaLnBrk="1" hangingPunct="1">
              <a:buNone/>
            </a:pPr>
            <a:r>
              <a:rPr lang="en-US" sz="2400" kern="1200" dirty="0">
                <a:solidFill>
                  <a:prstClr val="black"/>
                </a:solidFill>
                <a:ea typeface="ＭＳ Ｐゴシック" charset="0"/>
                <a:cs typeface="Times New Roman" charset="0"/>
              </a:rPr>
              <a:t>On many scientific calculators, a number is converted to scientific notation, using the appropriate keys.</a:t>
            </a:r>
          </a:p>
        </p:txBody>
      </p:sp>
      <p:pic>
        <p:nvPicPr>
          <p:cNvPr id="4" name="Content Placeholder 3" descr="Enter 0.00052, then press the second or third function key, then the S C I key. For long description in Notes pane, press F6.">
            <a:extLst>
              <a:ext uri="{FF2B5EF4-FFF2-40B4-BE49-F238E27FC236}">
                <a16:creationId xmlns:a16="http://schemas.microsoft.com/office/drawing/2014/main" id="{2A17A16E-A4DA-4112-86B1-274AF37C6A07}"/>
              </a:ext>
            </a:extLst>
          </p:cNvPr>
          <p:cNvPicPr>
            <a:picLocks noGrp="1" noChangeAspect="1"/>
          </p:cNvPicPr>
          <p:nvPr>
            <p:ph sz="quarter" idx="14"/>
          </p:nvPr>
        </p:nvPicPr>
        <p:blipFill>
          <a:blip r:embed="rId3"/>
          <a:stretch>
            <a:fillRect/>
          </a:stretch>
        </p:blipFill>
        <p:spPr>
          <a:xfrm>
            <a:off x="597063" y="2653048"/>
            <a:ext cx="7949873" cy="591363"/>
          </a:xfrm>
          <a:prstGeom prst="rect">
            <a:avLst/>
          </a:prstGeom>
        </p:spPr>
      </p:pic>
    </p:spTree>
    <p:extLst>
      <p:ext uri="{BB962C8B-B14F-4D97-AF65-F5344CB8AC3E}">
        <p14:creationId xmlns:p14="http://schemas.microsoft.com/office/powerpoint/2010/main" val="1833159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cs typeface="ＭＳ Ｐゴシック" pitchFamily="34" charset="-128"/>
              </a:rPr>
              <a:t>Learning Check 1</a:t>
            </a:r>
            <a:endParaRPr lang="en-IN" dirty="0"/>
          </a:p>
        </p:txBody>
      </p:sp>
      <p:sp>
        <p:nvSpPr>
          <p:cNvPr id="4" name="Content Placeholder 3"/>
          <p:cNvSpPr>
            <a:spLocks noGrp="1"/>
          </p:cNvSpPr>
          <p:nvPr>
            <p:ph sz="quarter" idx="13"/>
          </p:nvPr>
        </p:nvSpPr>
        <p:spPr>
          <a:xfrm>
            <a:off x="457200" y="1556327"/>
            <a:ext cx="8229600" cy="1729798"/>
          </a:xfrm>
        </p:spPr>
        <p:txBody>
          <a:bodyPr/>
          <a:lstStyle/>
          <a:p>
            <a:pPr marL="432" indent="0">
              <a:buNone/>
            </a:pPr>
            <a:r>
              <a:rPr lang="en-US" sz="2400" dirty="0">
                <a:ea typeface="ＭＳ Ｐゴシック" pitchFamily="34" charset="-128"/>
                <a:cs typeface="ＭＳ Ｐゴシック" pitchFamily="34" charset="-128"/>
              </a:rPr>
              <a:t>Write each of the following in correct scientific notation:</a:t>
            </a:r>
          </a:p>
          <a:p>
            <a:pPr eaLnBrk="1" hangingPunct="1">
              <a:buFont typeface="Wingdings" pitchFamily="-84" charset="2"/>
              <a:buNone/>
            </a:pPr>
            <a:r>
              <a:rPr lang="en-US" sz="2400" b="1" dirty="0">
                <a:solidFill>
                  <a:schemeClr val="tx2"/>
                </a:solidFill>
                <a:ea typeface="ＭＳ Ｐゴシック" pitchFamily="34" charset="-128"/>
                <a:cs typeface="ＭＳ Ｐゴシック" pitchFamily="34" charset="-128"/>
              </a:rPr>
              <a:t>A.</a:t>
            </a:r>
            <a:r>
              <a:rPr lang="en-US" sz="2400" dirty="0">
                <a:solidFill>
                  <a:schemeClr val="tx2"/>
                </a:solidFill>
                <a:ea typeface="ＭＳ Ｐゴシック" pitchFamily="34" charset="-128"/>
                <a:cs typeface="ＭＳ Ｐゴシック" pitchFamily="34" charset="-128"/>
              </a:rPr>
              <a:t> </a:t>
            </a:r>
            <a:r>
              <a:rPr lang="en-US" sz="2400" dirty="0">
                <a:ea typeface="ＭＳ Ｐゴシック" pitchFamily="34" charset="-128"/>
                <a:cs typeface="ＭＳ Ｐゴシック" pitchFamily="34" charset="-128"/>
              </a:rPr>
              <a:t>64 000</a:t>
            </a:r>
          </a:p>
          <a:p>
            <a:pPr eaLnBrk="1" hangingPunct="1">
              <a:buFont typeface="Wingdings" pitchFamily="-84" charset="2"/>
              <a:buNone/>
            </a:pPr>
            <a:r>
              <a:rPr lang="en-US" sz="2400" b="1" dirty="0">
                <a:solidFill>
                  <a:schemeClr val="tx2"/>
                </a:solidFill>
                <a:ea typeface="ＭＳ Ｐゴシック" pitchFamily="34" charset="-128"/>
                <a:cs typeface="ＭＳ Ｐゴシック" pitchFamily="34" charset="-128"/>
              </a:rPr>
              <a:t>B.</a:t>
            </a:r>
            <a:r>
              <a:rPr lang="en-US" sz="2400" dirty="0">
                <a:solidFill>
                  <a:schemeClr val="tx2"/>
                </a:solidFill>
                <a:ea typeface="ＭＳ Ｐゴシック" pitchFamily="34" charset="-128"/>
                <a:cs typeface="ＭＳ Ｐゴシック" pitchFamily="34" charset="-128"/>
              </a:rPr>
              <a:t> </a:t>
            </a:r>
            <a:r>
              <a:rPr lang="en-US" sz="2400" dirty="0">
                <a:ea typeface="ＭＳ Ｐゴシック" pitchFamily="34" charset="-128"/>
                <a:cs typeface="ＭＳ Ｐゴシック" pitchFamily="34" charset="-128"/>
              </a:rPr>
              <a:t>0.021</a:t>
            </a:r>
            <a:endParaRPr lang="en-IN" sz="2400" dirty="0"/>
          </a:p>
        </p:txBody>
      </p:sp>
    </p:spTree>
    <p:extLst>
      <p:ext uri="{BB962C8B-B14F-4D97-AF65-F5344CB8AC3E}">
        <p14:creationId xmlns:p14="http://schemas.microsoft.com/office/powerpoint/2010/main" val="1722505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ea typeface="ＭＳ Ｐゴシック" pitchFamily="34" charset="-128"/>
                <a:cs typeface="ＭＳ Ｐゴシック" pitchFamily="34" charset="-128"/>
              </a:rPr>
              <a:t>Solution 1 </a:t>
            </a:r>
            <a:r>
              <a:rPr lang="en-US" sz="2000" b="0" dirty="0">
                <a:ea typeface="ＭＳ Ｐゴシック" pitchFamily="34" charset="-128"/>
                <a:cs typeface="ＭＳ Ｐゴシック" pitchFamily="34" charset="-128"/>
              </a:rPr>
              <a:t>(1 of 2)</a:t>
            </a:r>
            <a:endParaRPr lang="en-IN" sz="2000" b="0" dirty="0"/>
          </a:p>
        </p:txBody>
      </p:sp>
      <p:sp>
        <p:nvSpPr>
          <p:cNvPr id="10" name="Content Placeholder 9"/>
          <p:cNvSpPr>
            <a:spLocks noGrp="1"/>
          </p:cNvSpPr>
          <p:nvPr>
            <p:ph sz="quarter" idx="14"/>
          </p:nvPr>
        </p:nvSpPr>
        <p:spPr>
          <a:xfrm>
            <a:off x="457200" y="1555199"/>
            <a:ext cx="8229600" cy="2314671"/>
          </a:xfrm>
        </p:spPr>
        <p:txBody>
          <a:bodyPr/>
          <a:lstStyle/>
          <a:p>
            <a:pPr marL="936000" indent="-936000" eaLnBrk="1" hangingPunct="1">
              <a:buNone/>
            </a:pPr>
            <a:r>
              <a:rPr lang="en-IN" sz="2200" dirty="0"/>
              <a:t>Write each of the following in correct scientific notation:</a:t>
            </a:r>
          </a:p>
          <a:p>
            <a:pPr marL="936000" indent="-936000" eaLnBrk="1" hangingPunct="1">
              <a:buNone/>
            </a:pPr>
            <a:r>
              <a:rPr lang="en-IN" sz="2200" b="1" dirty="0">
                <a:solidFill>
                  <a:srgbClr val="007FA3"/>
                </a:solidFill>
              </a:rPr>
              <a:t>A. </a:t>
            </a:r>
            <a:r>
              <a:rPr lang="en-IN" sz="2200" dirty="0"/>
              <a:t>64 000</a:t>
            </a:r>
          </a:p>
          <a:p>
            <a:pPr marL="0" indent="0" eaLnBrk="1" hangingPunct="1">
              <a:buNone/>
            </a:pPr>
            <a:r>
              <a:rPr lang="en-IN" sz="2200" b="1" dirty="0"/>
              <a:t>Step 1 </a:t>
            </a:r>
            <a:r>
              <a:rPr lang="en-IN" sz="2200" dirty="0"/>
              <a:t>Move the decimal point to obtain a coefficient that is at least 1 but less than 10.</a:t>
            </a:r>
          </a:p>
          <a:p>
            <a:pPr marL="936000" indent="0" eaLnBrk="1" hangingPunct="1">
              <a:buNone/>
            </a:pPr>
            <a:r>
              <a:rPr lang="en-IN" sz="2200" dirty="0"/>
              <a:t>6.4</a:t>
            </a:r>
          </a:p>
        </p:txBody>
      </p:sp>
      <p:sp>
        <p:nvSpPr>
          <p:cNvPr id="11" name="Content Placeholder 10"/>
          <p:cNvSpPr>
            <a:spLocks noGrp="1"/>
          </p:cNvSpPr>
          <p:nvPr>
            <p:ph sz="quarter" idx="15"/>
          </p:nvPr>
        </p:nvSpPr>
        <p:spPr>
          <a:xfrm>
            <a:off x="457200" y="3962848"/>
            <a:ext cx="8229600" cy="414000"/>
          </a:xfrm>
        </p:spPr>
        <p:txBody>
          <a:bodyPr/>
          <a:lstStyle/>
          <a:p>
            <a:pPr marL="0" indent="0">
              <a:buNone/>
            </a:pPr>
            <a:r>
              <a:rPr lang="en-IN" sz="2200" b="1" dirty="0"/>
              <a:t>Step 2 </a:t>
            </a:r>
            <a:r>
              <a:rPr lang="en-IN" sz="2200" dirty="0"/>
              <a:t>Express the number of places moved as a power of 10.</a:t>
            </a:r>
          </a:p>
        </p:txBody>
      </p:sp>
      <p:graphicFrame>
        <p:nvGraphicFramePr>
          <p:cNvPr id="15" name="Object 14" descr="10 to the power of 4"/>
          <p:cNvGraphicFramePr>
            <a:graphicFrameLocks noChangeAspect="1"/>
          </p:cNvGraphicFramePr>
          <p:nvPr>
            <p:extLst/>
          </p:nvPr>
        </p:nvGraphicFramePr>
        <p:xfrm>
          <a:off x="1362868" y="4441568"/>
          <a:ext cx="431800" cy="317500"/>
        </p:xfrm>
        <a:graphic>
          <a:graphicData uri="http://schemas.openxmlformats.org/presentationml/2006/ole">
            <mc:AlternateContent xmlns:mc="http://schemas.openxmlformats.org/markup-compatibility/2006">
              <mc:Choice xmlns:v="urn:schemas-microsoft-com:vml" Requires="v">
                <p:oleObj spid="_x0000_s22530" name="Equation" r:id="rId3" imgW="431640" imgH="317160" progId="Equation.DSMT4">
                  <p:embed/>
                </p:oleObj>
              </mc:Choice>
              <mc:Fallback>
                <p:oleObj name="Equation" r:id="rId3" imgW="431640" imgH="317160" progId="Equation.DSMT4">
                  <p:embed/>
                  <p:pic>
                    <p:nvPicPr>
                      <p:cNvPr id="15" name="Object 14" descr="10 to the power of 4"/>
                      <p:cNvPicPr/>
                      <p:nvPr/>
                    </p:nvPicPr>
                    <p:blipFill>
                      <a:blip r:embed="rId4"/>
                      <a:stretch>
                        <a:fillRect/>
                      </a:stretch>
                    </p:blipFill>
                    <p:spPr>
                      <a:xfrm>
                        <a:off x="1362868" y="4441568"/>
                        <a:ext cx="431800" cy="317500"/>
                      </a:xfrm>
                      <a:prstGeom prst="rect">
                        <a:avLst/>
                      </a:prstGeom>
                    </p:spPr>
                  </p:pic>
                </p:oleObj>
              </mc:Fallback>
            </mc:AlternateContent>
          </a:graphicData>
        </a:graphic>
      </p:graphicFrame>
      <p:sp>
        <p:nvSpPr>
          <p:cNvPr id="12" name="Content Placeholder 11"/>
          <p:cNvSpPr>
            <a:spLocks noGrp="1"/>
          </p:cNvSpPr>
          <p:nvPr>
            <p:ph sz="quarter" idx="16"/>
          </p:nvPr>
        </p:nvSpPr>
        <p:spPr>
          <a:xfrm>
            <a:off x="457200" y="4971578"/>
            <a:ext cx="8229600" cy="723369"/>
          </a:xfrm>
        </p:spPr>
        <p:txBody>
          <a:bodyPr/>
          <a:lstStyle/>
          <a:p>
            <a:pPr marL="432" indent="0">
              <a:buNone/>
            </a:pPr>
            <a:r>
              <a:rPr lang="en-IN" sz="2200" b="1" dirty="0">
                <a:solidFill>
                  <a:schemeClr val="tx1"/>
                </a:solidFill>
              </a:rPr>
              <a:t>Step 3 </a:t>
            </a:r>
            <a:r>
              <a:rPr lang="en-IN" sz="2200" dirty="0">
                <a:solidFill>
                  <a:schemeClr val="tx1"/>
                </a:solidFill>
              </a:rPr>
              <a:t>Write the product of the coefficient multiplied by the power of 10.</a:t>
            </a:r>
          </a:p>
        </p:txBody>
      </p:sp>
      <p:graphicFrame>
        <p:nvGraphicFramePr>
          <p:cNvPr id="8" name="Object 7" descr="6.4 times 10 to the power of 4"/>
          <p:cNvGraphicFramePr>
            <a:graphicFrameLocks noChangeAspect="1"/>
          </p:cNvGraphicFramePr>
          <p:nvPr>
            <p:extLst/>
          </p:nvPr>
        </p:nvGraphicFramePr>
        <p:xfrm>
          <a:off x="1362868" y="5759667"/>
          <a:ext cx="1096963" cy="330200"/>
        </p:xfrm>
        <a:graphic>
          <a:graphicData uri="http://schemas.openxmlformats.org/presentationml/2006/ole">
            <mc:AlternateContent xmlns:mc="http://schemas.openxmlformats.org/markup-compatibility/2006">
              <mc:Choice xmlns:v="urn:schemas-microsoft-com:vml" Requires="v">
                <p:oleObj spid="_x0000_s22531" name="Equation" r:id="rId5" imgW="1054080" imgH="317160" progId="Equation.DSMT4">
                  <p:embed/>
                </p:oleObj>
              </mc:Choice>
              <mc:Fallback>
                <p:oleObj name="Equation" r:id="rId5" imgW="1054080" imgH="317160" progId="Equation.DSMT4">
                  <p:embed/>
                  <p:pic>
                    <p:nvPicPr>
                      <p:cNvPr id="8" name="Object 7" descr="6.4 times 10 to the power of 4"/>
                      <p:cNvPicPr/>
                      <p:nvPr/>
                    </p:nvPicPr>
                    <p:blipFill>
                      <a:blip r:embed="rId6"/>
                      <a:stretch>
                        <a:fillRect/>
                      </a:stretch>
                    </p:blipFill>
                    <p:spPr>
                      <a:xfrm>
                        <a:off x="1362868" y="5759667"/>
                        <a:ext cx="1096963" cy="330200"/>
                      </a:xfrm>
                      <a:prstGeom prst="rect">
                        <a:avLst/>
                      </a:prstGeom>
                    </p:spPr>
                  </p:pic>
                </p:oleObj>
              </mc:Fallback>
            </mc:AlternateContent>
          </a:graphicData>
        </a:graphic>
      </p:graphicFrame>
    </p:spTree>
    <p:extLst>
      <p:ext uri="{BB962C8B-B14F-4D97-AF65-F5344CB8AC3E}">
        <p14:creationId xmlns:p14="http://schemas.microsoft.com/office/powerpoint/2010/main" val="357110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ea typeface="ＭＳ Ｐゴシック" pitchFamily="34" charset="-128"/>
                <a:cs typeface="ＭＳ Ｐゴシック" pitchFamily="34" charset="-128"/>
              </a:rPr>
              <a:t>Solution 1 </a:t>
            </a:r>
            <a:r>
              <a:rPr lang="en-US" sz="2000" b="0" dirty="0">
                <a:ea typeface="ＭＳ Ｐゴシック" pitchFamily="34" charset="-128"/>
                <a:cs typeface="ＭＳ Ｐゴシック" pitchFamily="34" charset="-128"/>
              </a:rPr>
              <a:t>(2 of 2)</a:t>
            </a:r>
            <a:endParaRPr lang="en-IN" sz="2000" b="0" dirty="0"/>
          </a:p>
        </p:txBody>
      </p:sp>
      <p:sp>
        <p:nvSpPr>
          <p:cNvPr id="10" name="Content Placeholder 9"/>
          <p:cNvSpPr>
            <a:spLocks noGrp="1"/>
          </p:cNvSpPr>
          <p:nvPr>
            <p:ph sz="quarter" idx="14"/>
          </p:nvPr>
        </p:nvSpPr>
        <p:spPr>
          <a:xfrm>
            <a:off x="457200" y="1555199"/>
            <a:ext cx="8229600" cy="2278863"/>
          </a:xfrm>
        </p:spPr>
        <p:txBody>
          <a:bodyPr/>
          <a:lstStyle/>
          <a:p>
            <a:pPr marL="936000" indent="-936000" eaLnBrk="1" hangingPunct="1">
              <a:buNone/>
            </a:pPr>
            <a:r>
              <a:rPr lang="en-IN" sz="2200" dirty="0"/>
              <a:t>Write each of the following in correct scientific notation:</a:t>
            </a:r>
          </a:p>
          <a:p>
            <a:pPr marL="936000" indent="-936000" eaLnBrk="1" hangingPunct="1">
              <a:buNone/>
            </a:pPr>
            <a:r>
              <a:rPr lang="en-IN" sz="2200" b="1" dirty="0">
                <a:solidFill>
                  <a:srgbClr val="007FA3"/>
                </a:solidFill>
              </a:rPr>
              <a:t>B. </a:t>
            </a:r>
            <a:r>
              <a:rPr lang="en-IN" sz="2200" dirty="0"/>
              <a:t>0.021</a:t>
            </a:r>
          </a:p>
          <a:p>
            <a:pPr marL="0" indent="0" eaLnBrk="1" hangingPunct="1">
              <a:buNone/>
            </a:pPr>
            <a:r>
              <a:rPr lang="en-IN" sz="2200" b="1" dirty="0"/>
              <a:t>Step 1 </a:t>
            </a:r>
            <a:r>
              <a:rPr lang="en-IN" sz="2200" dirty="0"/>
              <a:t>Move the decimal point to obtain a coefficient that is at least 1 but less than 10.</a:t>
            </a:r>
          </a:p>
          <a:p>
            <a:pPr marL="936000" indent="0" eaLnBrk="1" hangingPunct="1">
              <a:buNone/>
            </a:pPr>
            <a:r>
              <a:rPr lang="en-IN" sz="2200" dirty="0"/>
              <a:t>2.1</a:t>
            </a:r>
          </a:p>
        </p:txBody>
      </p:sp>
      <p:sp>
        <p:nvSpPr>
          <p:cNvPr id="11" name="Content Placeholder 10"/>
          <p:cNvSpPr>
            <a:spLocks noGrp="1"/>
          </p:cNvSpPr>
          <p:nvPr>
            <p:ph sz="quarter" idx="15"/>
          </p:nvPr>
        </p:nvSpPr>
        <p:spPr>
          <a:xfrm>
            <a:off x="457200" y="3963600"/>
            <a:ext cx="8229600" cy="414000"/>
          </a:xfrm>
        </p:spPr>
        <p:txBody>
          <a:bodyPr/>
          <a:lstStyle/>
          <a:p>
            <a:pPr marL="0" indent="0">
              <a:buNone/>
            </a:pPr>
            <a:r>
              <a:rPr lang="en-IN" sz="2200" b="1" dirty="0"/>
              <a:t>Step 2 </a:t>
            </a:r>
            <a:r>
              <a:rPr lang="en-IN" sz="2200" dirty="0"/>
              <a:t>Express the number of places moved as a power of 10.</a:t>
            </a:r>
          </a:p>
        </p:txBody>
      </p:sp>
      <p:graphicFrame>
        <p:nvGraphicFramePr>
          <p:cNvPr id="15" name="Object 14" descr="10 to the negative power of 2"/>
          <p:cNvGraphicFramePr>
            <a:graphicFrameLocks noChangeAspect="1"/>
          </p:cNvGraphicFramePr>
          <p:nvPr>
            <p:extLst/>
          </p:nvPr>
        </p:nvGraphicFramePr>
        <p:xfrm>
          <a:off x="1368425" y="4436252"/>
          <a:ext cx="520700" cy="317500"/>
        </p:xfrm>
        <a:graphic>
          <a:graphicData uri="http://schemas.openxmlformats.org/presentationml/2006/ole">
            <mc:AlternateContent xmlns:mc="http://schemas.openxmlformats.org/markup-compatibility/2006">
              <mc:Choice xmlns:v="urn:schemas-microsoft-com:vml" Requires="v">
                <p:oleObj spid="_x0000_s23554" name="Equation" r:id="rId3" imgW="520560" imgH="317160" progId="Equation.DSMT4">
                  <p:embed/>
                </p:oleObj>
              </mc:Choice>
              <mc:Fallback>
                <p:oleObj name="Equation" r:id="rId3" imgW="520560" imgH="317160" progId="Equation.DSMT4">
                  <p:embed/>
                  <p:pic>
                    <p:nvPicPr>
                      <p:cNvPr id="15" name="Object 14" descr="10 to the negative power of 2"/>
                      <p:cNvPicPr/>
                      <p:nvPr/>
                    </p:nvPicPr>
                    <p:blipFill>
                      <a:blip r:embed="rId4"/>
                      <a:stretch>
                        <a:fillRect/>
                      </a:stretch>
                    </p:blipFill>
                    <p:spPr>
                      <a:xfrm>
                        <a:off x="1368425" y="4436252"/>
                        <a:ext cx="520700" cy="317500"/>
                      </a:xfrm>
                      <a:prstGeom prst="rect">
                        <a:avLst/>
                      </a:prstGeom>
                    </p:spPr>
                  </p:pic>
                </p:oleObj>
              </mc:Fallback>
            </mc:AlternateContent>
          </a:graphicData>
        </a:graphic>
      </p:graphicFrame>
      <p:sp>
        <p:nvSpPr>
          <p:cNvPr id="12" name="Content Placeholder 11"/>
          <p:cNvSpPr>
            <a:spLocks noGrp="1"/>
          </p:cNvSpPr>
          <p:nvPr>
            <p:ph sz="quarter" idx="16"/>
          </p:nvPr>
        </p:nvSpPr>
        <p:spPr>
          <a:xfrm>
            <a:off x="457200" y="4979539"/>
            <a:ext cx="8229600" cy="699366"/>
          </a:xfrm>
        </p:spPr>
        <p:txBody>
          <a:bodyPr/>
          <a:lstStyle/>
          <a:p>
            <a:pPr marL="432" indent="0">
              <a:buNone/>
            </a:pPr>
            <a:r>
              <a:rPr lang="en-IN" sz="2200" b="1" dirty="0">
                <a:solidFill>
                  <a:schemeClr val="tx1"/>
                </a:solidFill>
              </a:rPr>
              <a:t>Step 3 </a:t>
            </a:r>
            <a:r>
              <a:rPr lang="en-IN" sz="2200" dirty="0">
                <a:solidFill>
                  <a:schemeClr val="tx1"/>
                </a:solidFill>
              </a:rPr>
              <a:t>Write the product of the coefficient multiplied by the power of 10.</a:t>
            </a:r>
          </a:p>
        </p:txBody>
      </p:sp>
      <p:graphicFrame>
        <p:nvGraphicFramePr>
          <p:cNvPr id="16" name="Object 15" descr="2.1 times 10 to the negative power of 2"/>
          <p:cNvGraphicFramePr>
            <a:graphicFrameLocks noChangeAspect="1"/>
          </p:cNvGraphicFramePr>
          <p:nvPr>
            <p:extLst/>
          </p:nvPr>
        </p:nvGraphicFramePr>
        <p:xfrm>
          <a:off x="1379874" y="5794520"/>
          <a:ext cx="1139153" cy="326806"/>
        </p:xfrm>
        <a:graphic>
          <a:graphicData uri="http://schemas.openxmlformats.org/presentationml/2006/ole">
            <mc:AlternateContent xmlns:mc="http://schemas.openxmlformats.org/markup-compatibility/2006">
              <mc:Choice xmlns:v="urn:schemas-microsoft-com:vml" Requires="v">
                <p:oleObj spid="_x0000_s23555" name="Equation" r:id="rId5" imgW="1104840" imgH="317160" progId="Equation.DSMT4">
                  <p:embed/>
                </p:oleObj>
              </mc:Choice>
              <mc:Fallback>
                <p:oleObj name="Equation" r:id="rId5" imgW="1104840" imgH="317160" progId="Equation.DSMT4">
                  <p:embed/>
                  <p:pic>
                    <p:nvPicPr>
                      <p:cNvPr id="16" name="Object 15" descr="2.1 times 10 to the negative power of 2"/>
                      <p:cNvPicPr/>
                      <p:nvPr/>
                    </p:nvPicPr>
                    <p:blipFill>
                      <a:blip r:embed="rId6"/>
                      <a:stretch>
                        <a:fillRect/>
                      </a:stretch>
                    </p:blipFill>
                    <p:spPr>
                      <a:xfrm>
                        <a:off x="1379874" y="5794520"/>
                        <a:ext cx="1139153" cy="326806"/>
                      </a:xfrm>
                      <a:prstGeom prst="rect">
                        <a:avLst/>
                      </a:prstGeom>
                    </p:spPr>
                  </p:pic>
                </p:oleObj>
              </mc:Fallback>
            </mc:AlternateContent>
          </a:graphicData>
        </a:graphic>
      </p:graphicFrame>
    </p:spTree>
    <p:extLst>
      <p:ext uri="{BB962C8B-B14F-4D97-AF65-F5344CB8AC3E}">
        <p14:creationId xmlns:p14="http://schemas.microsoft.com/office/powerpoint/2010/main" val="25095539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cs typeface="ＭＳ Ｐゴシック" pitchFamily="34" charset="-128"/>
              </a:rPr>
              <a:t>Learning Check 2</a:t>
            </a:r>
            <a:endParaRPr lang="en-IN" dirty="0"/>
          </a:p>
        </p:txBody>
      </p:sp>
      <p:sp>
        <p:nvSpPr>
          <p:cNvPr id="4" name="Content Placeholder 3"/>
          <p:cNvSpPr>
            <a:spLocks noGrp="1"/>
          </p:cNvSpPr>
          <p:nvPr>
            <p:ph sz="quarter" idx="14"/>
          </p:nvPr>
        </p:nvSpPr>
        <p:spPr>
          <a:xfrm>
            <a:off x="457200" y="1555200"/>
            <a:ext cx="8229600" cy="999314"/>
          </a:xfrm>
        </p:spPr>
        <p:txBody>
          <a:bodyPr/>
          <a:lstStyle/>
          <a:p>
            <a:pPr marL="0" indent="0">
              <a:buNone/>
            </a:pPr>
            <a:r>
              <a:rPr lang="en-IN" sz="2400" dirty="0">
                <a:solidFill>
                  <a:schemeClr val="tx1"/>
                </a:solidFill>
              </a:rPr>
              <a:t>Select the correct scientific notation for each.</a:t>
            </a:r>
          </a:p>
          <a:p>
            <a:pPr marL="0" indent="0">
              <a:buNone/>
            </a:pPr>
            <a:r>
              <a:rPr lang="en-IN" sz="2400" b="1" dirty="0">
                <a:solidFill>
                  <a:schemeClr val="tx2"/>
                </a:solidFill>
              </a:rPr>
              <a:t>A. </a:t>
            </a:r>
            <a:r>
              <a:rPr lang="en-IN" sz="2400" dirty="0">
                <a:solidFill>
                  <a:schemeClr val="tx1"/>
                </a:solidFill>
              </a:rPr>
              <a:t>0.000 008</a:t>
            </a:r>
          </a:p>
        </p:txBody>
      </p:sp>
      <p:sp>
        <p:nvSpPr>
          <p:cNvPr id="5" name="Content Placeholder 4"/>
          <p:cNvSpPr>
            <a:spLocks noGrp="1"/>
          </p:cNvSpPr>
          <p:nvPr>
            <p:ph sz="quarter" idx="15"/>
          </p:nvPr>
        </p:nvSpPr>
        <p:spPr>
          <a:xfrm>
            <a:off x="457200" y="2710800"/>
            <a:ext cx="424800" cy="446400"/>
          </a:xfrm>
        </p:spPr>
        <p:txBody>
          <a:bodyPr/>
          <a:lstStyle/>
          <a:p>
            <a:pPr marL="0" lvl="0" indent="0" defTabSz="457200" eaLnBrk="1" hangingPunct="1">
              <a:buNone/>
            </a:pPr>
            <a:r>
              <a:rPr lang="en-US" sz="2400" kern="1200" dirty="0">
                <a:solidFill>
                  <a:schemeClr val="tx2"/>
                </a:solidFill>
                <a:ea typeface="ＭＳ Ｐゴシック" charset="0"/>
                <a:cs typeface="Times New Roman" charset="0"/>
              </a:rPr>
              <a:t>1.</a:t>
            </a:r>
            <a:endParaRPr lang="en-US" sz="2400" kern="1200" dirty="0">
              <a:solidFill>
                <a:prstClr val="black"/>
              </a:solidFill>
              <a:ea typeface="ＭＳ Ｐゴシック" charset="0"/>
              <a:cs typeface="Times New Roman" charset="0"/>
            </a:endParaRPr>
          </a:p>
        </p:txBody>
      </p:sp>
      <p:graphicFrame>
        <p:nvGraphicFramePr>
          <p:cNvPr id="7" name="Object 6" descr="8 times 10 to the power of 6"/>
          <p:cNvGraphicFramePr>
            <a:graphicFrameLocks noChangeAspect="1"/>
          </p:cNvGraphicFramePr>
          <p:nvPr>
            <p:extLst/>
          </p:nvPr>
        </p:nvGraphicFramePr>
        <p:xfrm>
          <a:off x="981992" y="2693028"/>
          <a:ext cx="893763" cy="349250"/>
        </p:xfrm>
        <a:graphic>
          <a:graphicData uri="http://schemas.openxmlformats.org/presentationml/2006/ole">
            <mc:AlternateContent xmlns:mc="http://schemas.openxmlformats.org/markup-compatibility/2006">
              <mc:Choice xmlns:v="urn:schemas-microsoft-com:vml" Requires="v">
                <p:oleObj spid="_x0000_s24578" name="Equation" r:id="rId3" imgW="812520" imgH="317160" progId="Equation.DSMT4">
                  <p:embed/>
                </p:oleObj>
              </mc:Choice>
              <mc:Fallback>
                <p:oleObj name="Equation" r:id="rId3" imgW="812520" imgH="317160" progId="Equation.DSMT4">
                  <p:embed/>
                  <p:pic>
                    <p:nvPicPr>
                      <p:cNvPr id="7" name="Object 6" descr="8 times 10 to the power of 6"/>
                      <p:cNvPicPr/>
                      <p:nvPr/>
                    </p:nvPicPr>
                    <p:blipFill>
                      <a:blip r:embed="rId4"/>
                      <a:stretch>
                        <a:fillRect/>
                      </a:stretch>
                    </p:blipFill>
                    <p:spPr>
                      <a:xfrm>
                        <a:off x="981992" y="2693028"/>
                        <a:ext cx="893763" cy="349250"/>
                      </a:xfrm>
                      <a:prstGeom prst="rect">
                        <a:avLst/>
                      </a:prstGeom>
                    </p:spPr>
                  </p:pic>
                </p:oleObj>
              </mc:Fallback>
            </mc:AlternateContent>
          </a:graphicData>
        </a:graphic>
      </p:graphicFrame>
      <p:sp>
        <p:nvSpPr>
          <p:cNvPr id="3" name="Content Placeholder 2"/>
          <p:cNvSpPr>
            <a:spLocks noGrp="1"/>
          </p:cNvSpPr>
          <p:nvPr>
            <p:ph sz="quarter" idx="16"/>
          </p:nvPr>
        </p:nvSpPr>
        <p:spPr>
          <a:xfrm>
            <a:off x="2866777" y="2710800"/>
            <a:ext cx="424800" cy="446400"/>
          </a:xfrm>
        </p:spPr>
        <p:txBody>
          <a:bodyPr/>
          <a:lstStyle/>
          <a:p>
            <a:pPr marL="0" lvl="0" indent="0" defTabSz="457200" eaLnBrk="1" hangingPunct="1">
              <a:buNone/>
            </a:pPr>
            <a:r>
              <a:rPr lang="en-US" sz="2400" kern="1200" dirty="0">
                <a:solidFill>
                  <a:srgbClr val="007FA3"/>
                </a:solidFill>
                <a:ea typeface="ＭＳ Ｐゴシック" charset="0"/>
                <a:cs typeface="Times New Roman" charset="0"/>
              </a:rPr>
              <a:t>2.</a:t>
            </a:r>
          </a:p>
        </p:txBody>
      </p:sp>
      <p:graphicFrame>
        <p:nvGraphicFramePr>
          <p:cNvPr id="18" name="Object 17" descr="8 times 10 to the negative power of 6"/>
          <p:cNvGraphicFramePr>
            <a:graphicFrameLocks noChangeAspect="1"/>
          </p:cNvGraphicFramePr>
          <p:nvPr>
            <p:extLst/>
          </p:nvPr>
        </p:nvGraphicFramePr>
        <p:xfrm>
          <a:off x="3396924" y="2692800"/>
          <a:ext cx="991870" cy="349250"/>
        </p:xfrm>
        <a:graphic>
          <a:graphicData uri="http://schemas.openxmlformats.org/presentationml/2006/ole">
            <mc:AlternateContent xmlns:mc="http://schemas.openxmlformats.org/markup-compatibility/2006">
              <mc:Choice xmlns:v="urn:schemas-microsoft-com:vml" Requires="v">
                <p:oleObj spid="_x0000_s24579" name="Equation" r:id="rId5" imgW="901440" imgH="317160" progId="Equation.DSMT4">
                  <p:embed/>
                </p:oleObj>
              </mc:Choice>
              <mc:Fallback>
                <p:oleObj name="Equation" r:id="rId5" imgW="901440" imgH="317160" progId="Equation.DSMT4">
                  <p:embed/>
                  <p:pic>
                    <p:nvPicPr>
                      <p:cNvPr id="18" name="Object 17" descr="8 times 10 to the negative power of 6"/>
                      <p:cNvPicPr/>
                      <p:nvPr/>
                    </p:nvPicPr>
                    <p:blipFill>
                      <a:blip r:embed="rId6"/>
                      <a:stretch>
                        <a:fillRect/>
                      </a:stretch>
                    </p:blipFill>
                    <p:spPr>
                      <a:xfrm>
                        <a:off x="3396924" y="2692800"/>
                        <a:ext cx="991870" cy="349250"/>
                      </a:xfrm>
                      <a:prstGeom prst="rect">
                        <a:avLst/>
                      </a:prstGeom>
                    </p:spPr>
                  </p:pic>
                </p:oleObj>
              </mc:Fallback>
            </mc:AlternateContent>
          </a:graphicData>
        </a:graphic>
      </p:graphicFrame>
      <p:sp>
        <p:nvSpPr>
          <p:cNvPr id="6" name="Content Placeholder 5"/>
          <p:cNvSpPr>
            <a:spLocks noGrp="1"/>
          </p:cNvSpPr>
          <p:nvPr>
            <p:ph sz="quarter" idx="17"/>
          </p:nvPr>
        </p:nvSpPr>
        <p:spPr>
          <a:xfrm>
            <a:off x="5322035" y="2710800"/>
            <a:ext cx="425222" cy="446313"/>
          </a:xfrm>
        </p:spPr>
        <p:txBody>
          <a:bodyPr/>
          <a:lstStyle/>
          <a:p>
            <a:pPr marL="0" indent="0">
              <a:buNone/>
            </a:pPr>
            <a:r>
              <a:rPr lang="en-IN" sz="2400" dirty="0">
                <a:solidFill>
                  <a:schemeClr val="tx2"/>
                </a:solidFill>
              </a:rPr>
              <a:t>3.</a:t>
            </a:r>
          </a:p>
        </p:txBody>
      </p:sp>
      <p:graphicFrame>
        <p:nvGraphicFramePr>
          <p:cNvPr id="19" name="Object 18" descr="0.8 times 10 to the negative power of 5"/>
          <p:cNvGraphicFramePr>
            <a:graphicFrameLocks noChangeAspect="1"/>
          </p:cNvGraphicFramePr>
          <p:nvPr>
            <p:extLst/>
          </p:nvPr>
        </p:nvGraphicFramePr>
        <p:xfrm>
          <a:off x="5861432" y="2692800"/>
          <a:ext cx="1257300" cy="349250"/>
        </p:xfrm>
        <a:graphic>
          <a:graphicData uri="http://schemas.openxmlformats.org/presentationml/2006/ole">
            <mc:AlternateContent xmlns:mc="http://schemas.openxmlformats.org/markup-compatibility/2006">
              <mc:Choice xmlns:v="urn:schemas-microsoft-com:vml" Requires="v">
                <p:oleObj spid="_x0000_s24580" name="Equation" r:id="rId7" imgW="1143000" imgH="317160" progId="Equation.DSMT4">
                  <p:embed/>
                </p:oleObj>
              </mc:Choice>
              <mc:Fallback>
                <p:oleObj name="Equation" r:id="rId7" imgW="1143000" imgH="317160" progId="Equation.DSMT4">
                  <p:embed/>
                  <p:pic>
                    <p:nvPicPr>
                      <p:cNvPr id="19" name="Object 18" descr="0.8 times 10 to the negative power of 5"/>
                      <p:cNvPicPr/>
                      <p:nvPr/>
                    </p:nvPicPr>
                    <p:blipFill>
                      <a:blip r:embed="rId8"/>
                      <a:stretch>
                        <a:fillRect/>
                      </a:stretch>
                    </p:blipFill>
                    <p:spPr>
                      <a:xfrm>
                        <a:off x="5861432" y="2692800"/>
                        <a:ext cx="1257300" cy="349250"/>
                      </a:xfrm>
                      <a:prstGeom prst="rect">
                        <a:avLst/>
                      </a:prstGeom>
                    </p:spPr>
                  </p:pic>
                </p:oleObj>
              </mc:Fallback>
            </mc:AlternateContent>
          </a:graphicData>
        </a:graphic>
      </p:graphicFrame>
      <p:sp>
        <p:nvSpPr>
          <p:cNvPr id="12" name="Content Placeholder 11"/>
          <p:cNvSpPr>
            <a:spLocks noGrp="1"/>
          </p:cNvSpPr>
          <p:nvPr>
            <p:ph sz="quarter" idx="18"/>
          </p:nvPr>
        </p:nvSpPr>
        <p:spPr>
          <a:xfrm>
            <a:off x="457200" y="3669354"/>
            <a:ext cx="8229600" cy="414000"/>
          </a:xfrm>
        </p:spPr>
        <p:txBody>
          <a:bodyPr/>
          <a:lstStyle/>
          <a:p>
            <a:pPr marL="0" indent="0">
              <a:buNone/>
            </a:pPr>
            <a:r>
              <a:rPr lang="en-IN" sz="2400" b="1" dirty="0">
                <a:solidFill>
                  <a:schemeClr val="tx2"/>
                </a:solidFill>
              </a:rPr>
              <a:t>B. </a:t>
            </a:r>
            <a:r>
              <a:rPr lang="en-IN" sz="2400" dirty="0">
                <a:solidFill>
                  <a:schemeClr val="tx1"/>
                </a:solidFill>
              </a:rPr>
              <a:t>72 000 000</a:t>
            </a:r>
          </a:p>
        </p:txBody>
      </p:sp>
      <p:sp>
        <p:nvSpPr>
          <p:cNvPr id="13" name="Content Placeholder 12"/>
          <p:cNvSpPr>
            <a:spLocks noGrp="1"/>
          </p:cNvSpPr>
          <p:nvPr>
            <p:ph sz="quarter" idx="19"/>
          </p:nvPr>
        </p:nvSpPr>
        <p:spPr>
          <a:xfrm>
            <a:off x="457200" y="4291200"/>
            <a:ext cx="424800" cy="444822"/>
          </a:xfrm>
        </p:spPr>
        <p:txBody>
          <a:bodyPr/>
          <a:lstStyle/>
          <a:p>
            <a:pPr marL="0" indent="0">
              <a:buNone/>
            </a:pPr>
            <a:r>
              <a:rPr lang="en-IN" sz="2400" dirty="0">
                <a:solidFill>
                  <a:schemeClr val="tx2"/>
                </a:solidFill>
              </a:rPr>
              <a:t>1.</a:t>
            </a:r>
          </a:p>
        </p:txBody>
      </p:sp>
      <p:graphicFrame>
        <p:nvGraphicFramePr>
          <p:cNvPr id="8" name="Object 7" descr="7.2 times 10 to the power of 7"/>
          <p:cNvGraphicFramePr>
            <a:graphicFrameLocks noChangeAspect="1"/>
          </p:cNvGraphicFramePr>
          <p:nvPr>
            <p:extLst/>
          </p:nvPr>
        </p:nvGraphicFramePr>
        <p:xfrm>
          <a:off x="982800" y="4278472"/>
          <a:ext cx="1146175" cy="349250"/>
        </p:xfrm>
        <a:graphic>
          <a:graphicData uri="http://schemas.openxmlformats.org/presentationml/2006/ole">
            <mc:AlternateContent xmlns:mc="http://schemas.openxmlformats.org/markup-compatibility/2006">
              <mc:Choice xmlns:v="urn:schemas-microsoft-com:vml" Requires="v">
                <p:oleObj spid="_x0000_s24581" name="Equation" r:id="rId9" imgW="1041120" imgH="317160" progId="Equation.DSMT4">
                  <p:embed/>
                </p:oleObj>
              </mc:Choice>
              <mc:Fallback>
                <p:oleObj name="Equation" r:id="rId9" imgW="1041120" imgH="317160" progId="Equation.DSMT4">
                  <p:embed/>
                  <p:pic>
                    <p:nvPicPr>
                      <p:cNvPr id="8" name="Object 7" descr="7.2 times 10 to the power of 7"/>
                      <p:cNvPicPr/>
                      <p:nvPr/>
                    </p:nvPicPr>
                    <p:blipFill>
                      <a:blip r:embed="rId10"/>
                      <a:stretch>
                        <a:fillRect/>
                      </a:stretch>
                    </p:blipFill>
                    <p:spPr>
                      <a:xfrm>
                        <a:off x="982800" y="4278472"/>
                        <a:ext cx="1146175" cy="349250"/>
                      </a:xfrm>
                      <a:prstGeom prst="rect">
                        <a:avLst/>
                      </a:prstGeom>
                    </p:spPr>
                  </p:pic>
                </p:oleObj>
              </mc:Fallback>
            </mc:AlternateContent>
          </a:graphicData>
        </a:graphic>
      </p:graphicFrame>
      <p:sp>
        <p:nvSpPr>
          <p:cNvPr id="14" name="Content Placeholder 13"/>
          <p:cNvSpPr>
            <a:spLocks noGrp="1"/>
          </p:cNvSpPr>
          <p:nvPr>
            <p:ph sz="quarter" idx="20"/>
          </p:nvPr>
        </p:nvSpPr>
        <p:spPr>
          <a:xfrm>
            <a:off x="2887200" y="4291200"/>
            <a:ext cx="424800" cy="445908"/>
          </a:xfrm>
        </p:spPr>
        <p:txBody>
          <a:bodyPr/>
          <a:lstStyle/>
          <a:p>
            <a:pPr marL="0" indent="0">
              <a:buNone/>
            </a:pPr>
            <a:r>
              <a:rPr lang="en-IN" sz="2400" dirty="0">
                <a:solidFill>
                  <a:schemeClr val="tx2"/>
                </a:solidFill>
              </a:rPr>
              <a:t>2.</a:t>
            </a:r>
            <a:endParaRPr lang="en-IN" sz="100" dirty="0">
              <a:solidFill>
                <a:schemeClr val="tx2"/>
              </a:solidFill>
            </a:endParaRPr>
          </a:p>
        </p:txBody>
      </p:sp>
      <p:graphicFrame>
        <p:nvGraphicFramePr>
          <p:cNvPr id="20" name="Object 19" descr="72 times 10 to the power of 6"/>
          <p:cNvGraphicFramePr>
            <a:graphicFrameLocks noChangeAspect="1"/>
          </p:cNvGraphicFramePr>
          <p:nvPr>
            <p:extLst/>
          </p:nvPr>
        </p:nvGraphicFramePr>
        <p:xfrm>
          <a:off x="3389081" y="4280074"/>
          <a:ext cx="1062038" cy="349250"/>
        </p:xfrm>
        <a:graphic>
          <a:graphicData uri="http://schemas.openxmlformats.org/presentationml/2006/ole">
            <mc:AlternateContent xmlns:mc="http://schemas.openxmlformats.org/markup-compatibility/2006">
              <mc:Choice xmlns:v="urn:schemas-microsoft-com:vml" Requires="v">
                <p:oleObj spid="_x0000_s24582" name="Equation" r:id="rId11" imgW="965160" imgH="317160" progId="Equation.DSMT4">
                  <p:embed/>
                </p:oleObj>
              </mc:Choice>
              <mc:Fallback>
                <p:oleObj name="Equation" r:id="rId11" imgW="965160" imgH="317160" progId="Equation.DSMT4">
                  <p:embed/>
                  <p:pic>
                    <p:nvPicPr>
                      <p:cNvPr id="20" name="Object 19" descr="72 times 10 to the power of 6"/>
                      <p:cNvPicPr/>
                      <p:nvPr/>
                    </p:nvPicPr>
                    <p:blipFill>
                      <a:blip r:embed="rId12"/>
                      <a:stretch>
                        <a:fillRect/>
                      </a:stretch>
                    </p:blipFill>
                    <p:spPr>
                      <a:xfrm>
                        <a:off x="3389081" y="4280074"/>
                        <a:ext cx="1062038" cy="349250"/>
                      </a:xfrm>
                      <a:prstGeom prst="rect">
                        <a:avLst/>
                      </a:prstGeom>
                    </p:spPr>
                  </p:pic>
                </p:oleObj>
              </mc:Fallback>
            </mc:AlternateContent>
          </a:graphicData>
        </a:graphic>
      </p:graphicFrame>
      <p:sp>
        <p:nvSpPr>
          <p:cNvPr id="15" name="Content Placeholder 14"/>
          <p:cNvSpPr>
            <a:spLocks noGrp="1"/>
          </p:cNvSpPr>
          <p:nvPr>
            <p:ph sz="quarter" idx="21"/>
          </p:nvPr>
        </p:nvSpPr>
        <p:spPr>
          <a:xfrm>
            <a:off x="5379816" y="4291200"/>
            <a:ext cx="424800" cy="445885"/>
          </a:xfrm>
        </p:spPr>
        <p:txBody>
          <a:bodyPr/>
          <a:lstStyle/>
          <a:p>
            <a:pPr marL="0" indent="0">
              <a:buNone/>
            </a:pPr>
            <a:r>
              <a:rPr lang="en-IN" sz="2400" dirty="0">
                <a:solidFill>
                  <a:schemeClr val="tx2"/>
                </a:solidFill>
              </a:rPr>
              <a:t>3.</a:t>
            </a:r>
            <a:endParaRPr lang="en-IN" sz="100" dirty="0">
              <a:solidFill>
                <a:schemeClr val="tx2"/>
              </a:solidFill>
            </a:endParaRPr>
          </a:p>
        </p:txBody>
      </p:sp>
      <p:graphicFrame>
        <p:nvGraphicFramePr>
          <p:cNvPr id="21" name="Object 20" descr="7.2 times 10 to the negative power of 7"/>
          <p:cNvGraphicFramePr>
            <a:graphicFrameLocks noChangeAspect="1"/>
          </p:cNvGraphicFramePr>
          <p:nvPr>
            <p:extLst/>
          </p:nvPr>
        </p:nvGraphicFramePr>
        <p:xfrm>
          <a:off x="5924993" y="4280400"/>
          <a:ext cx="1244600" cy="349250"/>
        </p:xfrm>
        <a:graphic>
          <a:graphicData uri="http://schemas.openxmlformats.org/presentationml/2006/ole">
            <mc:AlternateContent xmlns:mc="http://schemas.openxmlformats.org/markup-compatibility/2006">
              <mc:Choice xmlns:v="urn:schemas-microsoft-com:vml" Requires="v">
                <p:oleObj spid="_x0000_s24583" name="Equation" r:id="rId13" imgW="1130040" imgH="317160" progId="Equation.DSMT4">
                  <p:embed/>
                </p:oleObj>
              </mc:Choice>
              <mc:Fallback>
                <p:oleObj name="Equation" r:id="rId13" imgW="1130040" imgH="317160" progId="Equation.DSMT4">
                  <p:embed/>
                  <p:pic>
                    <p:nvPicPr>
                      <p:cNvPr id="21" name="Object 20" descr="7.2 times 10 to the negative power of 7"/>
                      <p:cNvPicPr/>
                      <p:nvPr/>
                    </p:nvPicPr>
                    <p:blipFill>
                      <a:blip r:embed="rId14"/>
                      <a:stretch>
                        <a:fillRect/>
                      </a:stretch>
                    </p:blipFill>
                    <p:spPr>
                      <a:xfrm>
                        <a:off x="5924993" y="4280400"/>
                        <a:ext cx="1244600" cy="349250"/>
                      </a:xfrm>
                      <a:prstGeom prst="rect">
                        <a:avLst/>
                      </a:prstGeom>
                    </p:spPr>
                  </p:pic>
                </p:oleObj>
              </mc:Fallback>
            </mc:AlternateContent>
          </a:graphicData>
        </a:graphic>
      </p:graphicFrame>
    </p:spTree>
    <p:extLst>
      <p:ext uri="{BB962C8B-B14F-4D97-AF65-F5344CB8AC3E}">
        <p14:creationId xmlns:p14="http://schemas.microsoft.com/office/powerpoint/2010/main" val="34358233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cs typeface="ＭＳ Ｐゴシック" pitchFamily="34" charset="-128"/>
              </a:rPr>
              <a:t>Solution 2</a:t>
            </a:r>
            <a:endParaRPr lang="en-IN" dirty="0"/>
          </a:p>
        </p:txBody>
      </p:sp>
      <p:sp>
        <p:nvSpPr>
          <p:cNvPr id="4" name="Content Placeholder 3"/>
          <p:cNvSpPr>
            <a:spLocks noGrp="1"/>
          </p:cNvSpPr>
          <p:nvPr>
            <p:ph sz="quarter" idx="14"/>
          </p:nvPr>
        </p:nvSpPr>
        <p:spPr>
          <a:xfrm>
            <a:off x="457200" y="1555200"/>
            <a:ext cx="8229600" cy="1550857"/>
          </a:xfrm>
        </p:spPr>
        <p:txBody>
          <a:bodyPr/>
          <a:lstStyle/>
          <a:p>
            <a:pPr marL="0" indent="0">
              <a:buNone/>
            </a:pPr>
            <a:r>
              <a:rPr lang="en-IN" sz="2400" dirty="0">
                <a:solidFill>
                  <a:schemeClr val="tx1"/>
                </a:solidFill>
              </a:rPr>
              <a:t>Select the correct scientific notation for each.</a:t>
            </a:r>
          </a:p>
          <a:p>
            <a:pPr marL="0" indent="0">
              <a:buNone/>
            </a:pPr>
            <a:r>
              <a:rPr lang="en-IN" sz="2400" b="1" dirty="0">
                <a:solidFill>
                  <a:srgbClr val="007FA3"/>
                </a:solidFill>
              </a:rPr>
              <a:t>A. </a:t>
            </a:r>
            <a:r>
              <a:rPr lang="en-IN" sz="2400" dirty="0">
                <a:solidFill>
                  <a:schemeClr val="tx1"/>
                </a:solidFill>
              </a:rPr>
              <a:t>0.000 008</a:t>
            </a:r>
          </a:p>
          <a:p>
            <a:pPr marL="0" indent="0">
              <a:buNone/>
            </a:pPr>
            <a:r>
              <a:rPr lang="en-IN" sz="2400" b="1" dirty="0">
                <a:solidFill>
                  <a:schemeClr val="tx1"/>
                </a:solidFill>
              </a:rPr>
              <a:t>(Move the decimal point 6 places to the right.)</a:t>
            </a:r>
          </a:p>
        </p:txBody>
      </p:sp>
      <p:sp>
        <p:nvSpPr>
          <p:cNvPr id="5" name="Content Placeholder 4"/>
          <p:cNvSpPr>
            <a:spLocks noGrp="1"/>
          </p:cNvSpPr>
          <p:nvPr>
            <p:ph sz="quarter" idx="15"/>
          </p:nvPr>
        </p:nvSpPr>
        <p:spPr>
          <a:xfrm>
            <a:off x="838344" y="3234870"/>
            <a:ext cx="424800" cy="446400"/>
          </a:xfrm>
        </p:spPr>
        <p:txBody>
          <a:bodyPr/>
          <a:lstStyle/>
          <a:p>
            <a:pPr marL="0" lvl="0" indent="0" defTabSz="457200" eaLnBrk="1" hangingPunct="1">
              <a:buNone/>
            </a:pPr>
            <a:r>
              <a:rPr lang="en-US" sz="2400" b="1" kern="1200" dirty="0">
                <a:solidFill>
                  <a:schemeClr val="tx2"/>
                </a:solidFill>
                <a:ea typeface="ＭＳ Ｐゴシック" charset="0"/>
                <a:cs typeface="Times New Roman" charset="0"/>
              </a:rPr>
              <a:t>2.</a:t>
            </a:r>
            <a:endParaRPr lang="en-IN" sz="2400" dirty="0"/>
          </a:p>
        </p:txBody>
      </p:sp>
      <p:graphicFrame>
        <p:nvGraphicFramePr>
          <p:cNvPr id="7" name="Object 6" descr="8 times 10 to the negative power of 6 meters"/>
          <p:cNvGraphicFramePr>
            <a:graphicFrameLocks noChangeAspect="1"/>
          </p:cNvGraphicFramePr>
          <p:nvPr>
            <p:extLst/>
          </p:nvPr>
        </p:nvGraphicFramePr>
        <p:xfrm>
          <a:off x="1349375" y="3224447"/>
          <a:ext cx="1020763" cy="349250"/>
        </p:xfrm>
        <a:graphic>
          <a:graphicData uri="http://schemas.openxmlformats.org/presentationml/2006/ole">
            <mc:AlternateContent xmlns:mc="http://schemas.openxmlformats.org/markup-compatibility/2006">
              <mc:Choice xmlns:v="urn:schemas-microsoft-com:vml" Requires="v">
                <p:oleObj spid="_x0000_s25602" name="Equation" r:id="rId3" imgW="927000" imgH="317160" progId="Equation.DSMT4">
                  <p:embed/>
                </p:oleObj>
              </mc:Choice>
              <mc:Fallback>
                <p:oleObj name="Equation" r:id="rId3" imgW="927000" imgH="317160" progId="Equation.DSMT4">
                  <p:embed/>
                  <p:pic>
                    <p:nvPicPr>
                      <p:cNvPr id="7" name="Object 6" descr="8 times 10 to the negative power of 6 meters"/>
                      <p:cNvPicPr/>
                      <p:nvPr/>
                    </p:nvPicPr>
                    <p:blipFill>
                      <a:blip r:embed="rId4"/>
                      <a:stretch>
                        <a:fillRect/>
                      </a:stretch>
                    </p:blipFill>
                    <p:spPr>
                      <a:xfrm>
                        <a:off x="1349375" y="3224447"/>
                        <a:ext cx="1020763" cy="349250"/>
                      </a:xfrm>
                      <a:prstGeom prst="rect">
                        <a:avLst/>
                      </a:prstGeom>
                    </p:spPr>
                  </p:pic>
                </p:oleObj>
              </mc:Fallback>
            </mc:AlternateContent>
          </a:graphicData>
        </a:graphic>
      </p:graphicFrame>
      <p:sp>
        <p:nvSpPr>
          <p:cNvPr id="3" name="Content Placeholder 2"/>
          <p:cNvSpPr>
            <a:spLocks noGrp="1"/>
          </p:cNvSpPr>
          <p:nvPr>
            <p:ph sz="quarter" idx="16"/>
          </p:nvPr>
        </p:nvSpPr>
        <p:spPr>
          <a:xfrm>
            <a:off x="486230" y="3780972"/>
            <a:ext cx="8232128" cy="1037771"/>
          </a:xfrm>
        </p:spPr>
        <p:txBody>
          <a:bodyPr/>
          <a:lstStyle/>
          <a:p>
            <a:pPr marL="0" lvl="0" indent="0" defTabSz="457200" eaLnBrk="1" hangingPunct="1">
              <a:buNone/>
            </a:pPr>
            <a:r>
              <a:rPr lang="en-IN" sz="2400" b="1" dirty="0">
                <a:solidFill>
                  <a:srgbClr val="007FA3"/>
                </a:solidFill>
              </a:rPr>
              <a:t>B. </a:t>
            </a:r>
            <a:r>
              <a:rPr lang="en-IN" sz="2400" dirty="0"/>
              <a:t>72 000 000</a:t>
            </a:r>
          </a:p>
          <a:p>
            <a:pPr marL="0" lvl="0" indent="0" defTabSz="457200" eaLnBrk="1" hangingPunct="1">
              <a:buNone/>
            </a:pPr>
            <a:r>
              <a:rPr lang="en-IN" sz="2400" b="1" dirty="0"/>
              <a:t>(Move the decimal point 7 places to the left.)</a:t>
            </a:r>
          </a:p>
        </p:txBody>
      </p:sp>
      <p:sp>
        <p:nvSpPr>
          <p:cNvPr id="6" name="Content Placeholder 5"/>
          <p:cNvSpPr>
            <a:spLocks noGrp="1"/>
          </p:cNvSpPr>
          <p:nvPr>
            <p:ph sz="quarter" idx="17"/>
          </p:nvPr>
        </p:nvSpPr>
        <p:spPr>
          <a:xfrm>
            <a:off x="838800" y="5051730"/>
            <a:ext cx="424800" cy="446400"/>
          </a:xfrm>
        </p:spPr>
        <p:txBody>
          <a:bodyPr/>
          <a:lstStyle/>
          <a:p>
            <a:pPr marL="0" indent="0">
              <a:buNone/>
            </a:pPr>
            <a:r>
              <a:rPr lang="en-IN" sz="2400" b="1" dirty="0">
                <a:solidFill>
                  <a:schemeClr val="tx2"/>
                </a:solidFill>
              </a:rPr>
              <a:t>1.</a:t>
            </a:r>
            <a:endParaRPr lang="en-IN" sz="100" b="1" dirty="0">
              <a:solidFill>
                <a:schemeClr val="tx2"/>
              </a:solidFill>
            </a:endParaRPr>
          </a:p>
        </p:txBody>
      </p:sp>
      <p:graphicFrame>
        <p:nvGraphicFramePr>
          <p:cNvPr id="8" name="Object 7" descr="7.2 times 10 to the power of 7"/>
          <p:cNvGraphicFramePr>
            <a:graphicFrameLocks noChangeAspect="1"/>
          </p:cNvGraphicFramePr>
          <p:nvPr>
            <p:extLst/>
          </p:nvPr>
        </p:nvGraphicFramePr>
        <p:xfrm>
          <a:off x="1349375" y="5037372"/>
          <a:ext cx="1174750" cy="349250"/>
        </p:xfrm>
        <a:graphic>
          <a:graphicData uri="http://schemas.openxmlformats.org/presentationml/2006/ole">
            <mc:AlternateContent xmlns:mc="http://schemas.openxmlformats.org/markup-compatibility/2006">
              <mc:Choice xmlns:v="urn:schemas-microsoft-com:vml" Requires="v">
                <p:oleObj spid="_x0000_s25603" name="Equation" r:id="rId5" imgW="1066680" imgH="317160" progId="Equation.DSMT4">
                  <p:embed/>
                </p:oleObj>
              </mc:Choice>
              <mc:Fallback>
                <p:oleObj name="Equation" r:id="rId5" imgW="1066680" imgH="317160" progId="Equation.DSMT4">
                  <p:embed/>
                  <p:pic>
                    <p:nvPicPr>
                      <p:cNvPr id="8" name="Object 7" descr="7.2 times 10 to the power of 7"/>
                      <p:cNvPicPr/>
                      <p:nvPr/>
                    </p:nvPicPr>
                    <p:blipFill>
                      <a:blip r:embed="rId6"/>
                      <a:stretch>
                        <a:fillRect/>
                      </a:stretch>
                    </p:blipFill>
                    <p:spPr>
                      <a:xfrm>
                        <a:off x="1349375" y="5037372"/>
                        <a:ext cx="1174750" cy="349250"/>
                      </a:xfrm>
                      <a:prstGeom prst="rect">
                        <a:avLst/>
                      </a:prstGeom>
                    </p:spPr>
                  </p:pic>
                </p:oleObj>
              </mc:Fallback>
            </mc:AlternateContent>
          </a:graphicData>
        </a:graphic>
      </p:graphicFrame>
    </p:spTree>
    <p:extLst>
      <p:ext uri="{BB962C8B-B14F-4D97-AF65-F5344CB8AC3E}">
        <p14:creationId xmlns:p14="http://schemas.microsoft.com/office/powerpoint/2010/main" val="3644200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a typeface="ＭＳ Ｐゴシック" pitchFamily="34" charset="-128"/>
                <a:cs typeface="ＭＳ Ｐゴシック" pitchFamily="34" charset="-128"/>
              </a:rPr>
              <a:t>Concept Map</a:t>
            </a:r>
            <a:endParaRPr lang="en-IN" dirty="0"/>
          </a:p>
        </p:txBody>
      </p:sp>
      <p:pic>
        <p:nvPicPr>
          <p:cNvPr id="3" name="Content Placeholder 2" descr="The concept map for chemistry in our lives reads as follows. For long description in Notes pane, press F6.">
            <a:extLst>
              <a:ext uri="{FF2B5EF4-FFF2-40B4-BE49-F238E27FC236}">
                <a16:creationId xmlns:a16="http://schemas.microsoft.com/office/drawing/2014/main" id="{880AB890-FC69-4A0D-A427-7544E1273E52}"/>
              </a:ext>
            </a:extLst>
          </p:cNvPr>
          <p:cNvPicPr>
            <a:picLocks noGrp="1" noChangeAspect="1"/>
          </p:cNvPicPr>
          <p:nvPr>
            <p:ph sz="quarter" idx="13"/>
          </p:nvPr>
        </p:nvPicPr>
        <p:blipFill>
          <a:blip r:embed="rId3"/>
          <a:stretch>
            <a:fillRect/>
          </a:stretch>
        </p:blipFill>
        <p:spPr>
          <a:xfrm>
            <a:off x="533050" y="1628775"/>
            <a:ext cx="8077900" cy="4090771"/>
          </a:xfrm>
          <a:prstGeom prst="rect">
            <a:avLst/>
          </a:prstGeom>
        </p:spPr>
      </p:pic>
    </p:spTree>
    <p:extLst>
      <p:ext uri="{BB962C8B-B14F-4D97-AF65-F5344CB8AC3E}">
        <p14:creationId xmlns:p14="http://schemas.microsoft.com/office/powerpoint/2010/main" val="293982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B805-1BE3-49FA-809C-DBEEB72FB5C7}"/>
              </a:ext>
            </a:extLst>
          </p:cNvPr>
          <p:cNvSpPr>
            <a:spLocks noGrp="1"/>
          </p:cNvSpPr>
          <p:nvPr>
            <p:ph type="title"/>
          </p:nvPr>
        </p:nvSpPr>
        <p:spPr>
          <a:xfrm>
            <a:off x="457200" y="215371"/>
            <a:ext cx="8348870" cy="1097279"/>
          </a:xfrm>
        </p:spPr>
        <p:txBody>
          <a:bodyPr/>
          <a:lstStyle/>
          <a:p>
            <a:r>
              <a:rPr lang="en-IN" sz="3200" dirty="0"/>
              <a:t>Chemicals Commonly Used in Toothpaste</a:t>
            </a:r>
          </a:p>
        </p:txBody>
      </p:sp>
      <p:sp>
        <p:nvSpPr>
          <p:cNvPr id="3" name="Content Placeholder 2">
            <a:extLst>
              <a:ext uri="{FF2B5EF4-FFF2-40B4-BE49-F238E27FC236}">
                <a16:creationId xmlns:a16="http://schemas.microsoft.com/office/drawing/2014/main" id="{C1BE371A-FFE0-4D89-9CF3-9FE7F4437D30}"/>
              </a:ext>
            </a:extLst>
          </p:cNvPr>
          <p:cNvSpPr>
            <a:spLocks noGrp="1"/>
          </p:cNvSpPr>
          <p:nvPr>
            <p:ph sz="quarter" idx="13"/>
          </p:nvPr>
        </p:nvSpPr>
        <p:spPr>
          <a:xfrm>
            <a:off x="457200" y="1556327"/>
            <a:ext cx="8229600" cy="452087"/>
          </a:xfrm>
        </p:spPr>
        <p:txBody>
          <a:bodyPr/>
          <a:lstStyle/>
          <a:p>
            <a:pPr marL="432" indent="0">
              <a:buNone/>
            </a:pPr>
            <a:r>
              <a:rPr lang="en-IN" sz="2400" b="1" dirty="0"/>
              <a:t>Table 1.1 </a:t>
            </a:r>
            <a:r>
              <a:rPr lang="en-IN" sz="2400" dirty="0"/>
              <a:t>Chemicals Commonly Used in Toothpaste</a:t>
            </a:r>
          </a:p>
        </p:txBody>
      </p:sp>
      <p:graphicFrame>
        <p:nvGraphicFramePr>
          <p:cNvPr id="5" name="Table 5">
            <a:extLst>
              <a:ext uri="{FF2B5EF4-FFF2-40B4-BE49-F238E27FC236}">
                <a16:creationId xmlns:a16="http://schemas.microsoft.com/office/drawing/2014/main" id="{BB02E308-931A-49B1-AB02-67F135499F11}"/>
              </a:ext>
            </a:extLst>
          </p:cNvPr>
          <p:cNvGraphicFramePr>
            <a:graphicFrameLocks noGrp="1"/>
          </p:cNvGraphicFramePr>
          <p:nvPr>
            <p:ph sz="quarter" idx="14"/>
            <p:extLst>
              <p:ext uri="{D42A27DB-BD31-4B8C-83A1-F6EECF244321}">
                <p14:modId xmlns:p14="http://schemas.microsoft.com/office/powerpoint/2010/main" val="2827547392"/>
              </p:ext>
            </p:extLst>
          </p:nvPr>
        </p:nvGraphicFramePr>
        <p:xfrm>
          <a:off x="457200" y="2239845"/>
          <a:ext cx="8229600" cy="3403600"/>
        </p:xfrm>
        <a:graphic>
          <a:graphicData uri="http://schemas.openxmlformats.org/drawingml/2006/table">
            <a:tbl>
              <a:tblPr firstRow="1" bandRow="1">
                <a:tableStyleId>{2D5ABB26-0587-4C30-8999-92F81FD0307C}</a:tableStyleId>
              </a:tblPr>
              <a:tblGrid>
                <a:gridCol w="3477986">
                  <a:extLst>
                    <a:ext uri="{9D8B030D-6E8A-4147-A177-3AD203B41FA5}">
                      <a16:colId xmlns:a16="http://schemas.microsoft.com/office/drawing/2014/main" val="2719220591"/>
                    </a:ext>
                  </a:extLst>
                </a:gridCol>
                <a:gridCol w="4751614">
                  <a:extLst>
                    <a:ext uri="{9D8B030D-6E8A-4147-A177-3AD203B41FA5}">
                      <a16:colId xmlns:a16="http://schemas.microsoft.com/office/drawing/2014/main" val="1636246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Chemical</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Function</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06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Calcium carbonate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Used as an abrasive to remove plaque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186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Sorbitol</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Prevents loss of water and hardening of toothpaste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491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Sodium lauryl sulfate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Used to loosen plaque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5111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Titanium dioxide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Makes toothpaste white and opaque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58414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Sodium fluorophosphate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Prevents formation of cavities by strengthening tooth enamel with fluoride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927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Methyl salicylate</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Gives toothpaste a pleasant wintergreen flavor</a:t>
                      </a:r>
                    </a:p>
                  </a:txBody>
                  <a:tcPr marL="118622" marR="1186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2887176"/>
                  </a:ext>
                </a:extLst>
              </a:tr>
            </a:tbl>
          </a:graphicData>
        </a:graphic>
      </p:graphicFrame>
    </p:spTree>
    <p:extLst>
      <p:ext uri="{BB962C8B-B14F-4D97-AF65-F5344CB8AC3E}">
        <p14:creationId xmlns:p14="http://schemas.microsoft.com/office/powerpoint/2010/main" val="112394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971A-3D3C-4D36-BB85-B2951B0E5CA1}"/>
              </a:ext>
            </a:extLst>
          </p:cNvPr>
          <p:cNvSpPr>
            <a:spLocks noGrp="1"/>
          </p:cNvSpPr>
          <p:nvPr>
            <p:ph type="title"/>
          </p:nvPr>
        </p:nvSpPr>
        <p:spPr/>
        <p:txBody>
          <a:bodyPr/>
          <a:lstStyle/>
          <a:p>
            <a:r>
              <a:rPr lang="en-IN" dirty="0"/>
              <a:t>Learning Check</a:t>
            </a:r>
          </a:p>
        </p:txBody>
      </p:sp>
      <p:sp>
        <p:nvSpPr>
          <p:cNvPr id="3" name="Content Placeholder 2">
            <a:extLst>
              <a:ext uri="{FF2B5EF4-FFF2-40B4-BE49-F238E27FC236}">
                <a16:creationId xmlns:a16="http://schemas.microsoft.com/office/drawing/2014/main" id="{744040C1-38B6-4CF8-A913-3EBF218CCAB9}"/>
              </a:ext>
            </a:extLst>
          </p:cNvPr>
          <p:cNvSpPr>
            <a:spLocks noGrp="1"/>
          </p:cNvSpPr>
          <p:nvPr>
            <p:ph sz="quarter" idx="13"/>
          </p:nvPr>
        </p:nvSpPr>
        <p:spPr/>
        <p:txBody>
          <a:bodyPr/>
          <a:lstStyle/>
          <a:p>
            <a:pPr marL="432" indent="0">
              <a:buNone/>
            </a:pPr>
            <a:r>
              <a:rPr lang="en-IN" dirty="0"/>
              <a:t>Which of the following contains chemicals?</a:t>
            </a:r>
          </a:p>
          <a:p>
            <a:pPr marL="432" indent="0">
              <a:buNone/>
            </a:pPr>
            <a:r>
              <a:rPr lang="en-IN" b="1" dirty="0">
                <a:solidFill>
                  <a:schemeClr val="tx2"/>
                </a:solidFill>
              </a:rPr>
              <a:t>A.</a:t>
            </a:r>
            <a:r>
              <a:rPr lang="en-IN" dirty="0">
                <a:solidFill>
                  <a:schemeClr val="tx2"/>
                </a:solidFill>
              </a:rPr>
              <a:t> </a:t>
            </a:r>
            <a:r>
              <a:rPr lang="en-IN" dirty="0"/>
              <a:t>sunlight</a:t>
            </a:r>
          </a:p>
          <a:p>
            <a:pPr marL="432" indent="0">
              <a:buNone/>
            </a:pPr>
            <a:r>
              <a:rPr lang="en-IN" b="1" dirty="0">
                <a:solidFill>
                  <a:schemeClr val="tx2"/>
                </a:solidFill>
              </a:rPr>
              <a:t>B.</a:t>
            </a:r>
            <a:r>
              <a:rPr lang="en-IN" dirty="0">
                <a:solidFill>
                  <a:schemeClr val="tx2"/>
                </a:solidFill>
              </a:rPr>
              <a:t> </a:t>
            </a:r>
            <a:r>
              <a:rPr lang="en-IN" dirty="0"/>
              <a:t>fruit</a:t>
            </a:r>
          </a:p>
          <a:p>
            <a:pPr marL="432" indent="0">
              <a:buNone/>
            </a:pPr>
            <a:r>
              <a:rPr lang="en-IN" b="1" dirty="0">
                <a:solidFill>
                  <a:schemeClr val="tx2"/>
                </a:solidFill>
              </a:rPr>
              <a:t>C.</a:t>
            </a:r>
            <a:r>
              <a:rPr lang="en-IN" dirty="0">
                <a:solidFill>
                  <a:schemeClr val="tx2"/>
                </a:solidFill>
              </a:rPr>
              <a:t> </a:t>
            </a:r>
            <a:r>
              <a:rPr lang="en-IN" dirty="0"/>
              <a:t>milk</a:t>
            </a:r>
          </a:p>
          <a:p>
            <a:pPr marL="432" indent="0">
              <a:buNone/>
            </a:pPr>
            <a:r>
              <a:rPr lang="en-IN" b="1" dirty="0">
                <a:solidFill>
                  <a:schemeClr val="tx2"/>
                </a:solidFill>
              </a:rPr>
              <a:t>D.</a:t>
            </a:r>
            <a:r>
              <a:rPr lang="en-IN" dirty="0">
                <a:solidFill>
                  <a:schemeClr val="tx2"/>
                </a:solidFill>
              </a:rPr>
              <a:t> </a:t>
            </a:r>
            <a:r>
              <a:rPr lang="en-IN" dirty="0"/>
              <a:t>breakfast cereal</a:t>
            </a:r>
          </a:p>
        </p:txBody>
      </p:sp>
    </p:spTree>
    <p:extLst>
      <p:ext uri="{BB962C8B-B14F-4D97-AF65-F5344CB8AC3E}">
        <p14:creationId xmlns:p14="http://schemas.microsoft.com/office/powerpoint/2010/main" val="592521502"/>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166E67-6D24-468E-86AE-B799C84BFBC8}">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6125ffc9-2c56-435e-8267-1393444907b2"/>
    <ds:schemaRef ds:uri="http://purl.org/dc/dcmitype/"/>
    <ds:schemaRef ds:uri="7c1bd8dc-4e40-424f-a15f-9ffcd522197f"/>
    <ds:schemaRef ds:uri="http://www.w3.org/XML/1998/namespace"/>
    <ds:schemaRef ds:uri="http://purl.org/dc/elements/1.1/"/>
  </ds:schemaRefs>
</ds:datastoreItem>
</file>

<file path=customXml/itemProps2.xml><?xml version="1.0" encoding="utf-8"?>
<ds:datastoreItem xmlns:ds="http://schemas.openxmlformats.org/officeDocument/2006/customXml" ds:itemID="{DED0A06D-2E36-4D67-939A-FF493FC3DAB7}">
  <ds:schemaRefs>
    <ds:schemaRef ds:uri="http://schemas.microsoft.com/sharepoint/v3/contenttype/forms"/>
  </ds:schemaRefs>
</ds:datastoreItem>
</file>

<file path=customXml/itemProps3.xml><?xml version="1.0" encoding="utf-8"?>
<ds:datastoreItem xmlns:ds="http://schemas.openxmlformats.org/officeDocument/2006/customXml" ds:itemID="{DF8F29DE-C680-4206-8047-817F41497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35776</TotalTime>
  <Words>4572</Words>
  <Application>Microsoft Office PowerPoint</Application>
  <PresentationFormat>On-screen Show (4:3)</PresentationFormat>
  <Paragraphs>513</Paragraphs>
  <Slides>77</Slides>
  <Notes>11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7" baseType="lpstr">
      <vt:lpstr>ＭＳ Ｐゴシック</vt:lpstr>
      <vt:lpstr>Arial</vt:lpstr>
      <vt:lpstr>Calibri</vt:lpstr>
      <vt:lpstr>Noto Sans Symbols</vt:lpstr>
      <vt:lpstr>Times New Roman</vt:lpstr>
      <vt:lpstr>Verdana</vt:lpstr>
      <vt:lpstr>Wingdings</vt:lpstr>
      <vt:lpstr>508 Lecture</vt:lpstr>
      <vt:lpstr>2_508 Lecture</vt:lpstr>
      <vt:lpstr>Equation</vt:lpstr>
      <vt:lpstr>Chemistry: An Introduction to General, Organic, and Biological Chemistry</vt:lpstr>
      <vt:lpstr>Chemistry in Our Lives</vt:lpstr>
      <vt:lpstr>1.1 Chemistry and Chemicals</vt:lpstr>
      <vt:lpstr>What Is Chemistry? (1 of 2)</vt:lpstr>
      <vt:lpstr>What Is Chemistry? (2 of 2)</vt:lpstr>
      <vt:lpstr>Chemistry</vt:lpstr>
      <vt:lpstr>Chemicals</vt:lpstr>
      <vt:lpstr>Chemicals Commonly Used in Toothpaste</vt:lpstr>
      <vt:lpstr>Learning Check</vt:lpstr>
      <vt:lpstr>Solution</vt:lpstr>
      <vt:lpstr>1.2 Scientific Method</vt:lpstr>
      <vt:lpstr>The Scientific Method</vt:lpstr>
      <vt:lpstr>Summary of the Scientific Method</vt:lpstr>
      <vt:lpstr>Everyday Scientific Thinking (1 of 4)</vt:lpstr>
      <vt:lpstr>Everyday Scientific Thinking (2 of 4)</vt:lpstr>
      <vt:lpstr>Everyday Scientific Thinking (3 of 4)</vt:lpstr>
      <vt:lpstr>Everyday Scientific Thinking (4 of 4)</vt:lpstr>
      <vt:lpstr>Learning Check 1</vt:lpstr>
      <vt:lpstr>Solution 1</vt:lpstr>
      <vt:lpstr>Learning Check 2</vt:lpstr>
      <vt:lpstr>Solution 2</vt:lpstr>
      <vt:lpstr>1.3 Studying and Learning Chemistry</vt:lpstr>
      <vt:lpstr>Strategies to Improve Learning and Understanding</vt:lpstr>
      <vt:lpstr>Text Features for Learning (1 of 4)</vt:lpstr>
      <vt:lpstr>Text Features for Learning (2 of 4)</vt:lpstr>
      <vt:lpstr>Text Features for Learning (3 of 4)</vt:lpstr>
      <vt:lpstr>Text Features for Learning (4 of 4)</vt:lpstr>
      <vt:lpstr>Figures and Diagrams</vt:lpstr>
      <vt:lpstr>Features to Help You Study</vt:lpstr>
      <vt:lpstr>Practice Problems</vt:lpstr>
      <vt:lpstr>End of Chapter Summaries</vt:lpstr>
      <vt:lpstr>End of Chapter Problems</vt:lpstr>
      <vt:lpstr>Make a Study Plan (1 of 2)</vt:lpstr>
      <vt:lpstr>Make a Study Plan (2 of 2)</vt:lpstr>
      <vt:lpstr>Learning Check</vt:lpstr>
      <vt:lpstr>Solution</vt:lpstr>
      <vt:lpstr>1.4 Key Math Skills for Chemistry</vt:lpstr>
      <vt:lpstr>Identifying Place Values (1 of 2)</vt:lpstr>
      <vt:lpstr>Identifying Place Values (2 of 2)</vt:lpstr>
      <vt:lpstr>Learning Check 1</vt:lpstr>
      <vt:lpstr>Solution 1</vt:lpstr>
      <vt:lpstr>Positive and Negative Numbers</vt:lpstr>
      <vt:lpstr>Multiplication with (+) and minus     Numbers (1 of 2)</vt:lpstr>
      <vt:lpstr>Multiplication with (+) and minus     Numbers (2 of 2)</vt:lpstr>
      <vt:lpstr>Division with (+) and minus   Numbers (1 of 2)</vt:lpstr>
      <vt:lpstr>Division with (+) and minus   Numbers (2 of 2)</vt:lpstr>
      <vt:lpstr>Addition with (+) and minus   Numbers (1 of 3)</vt:lpstr>
      <vt:lpstr>Addition with (+) and minus   Numbers (2 of 3)</vt:lpstr>
      <vt:lpstr>Addition with (+) and minus   Numbers (3 of 3)</vt:lpstr>
      <vt:lpstr>Subtraction with (+) and minus   Numbers</vt:lpstr>
      <vt:lpstr>Calculator Operations</vt:lpstr>
      <vt:lpstr>Calculator Operations—Example</vt:lpstr>
      <vt:lpstr>Calculating a Percentage</vt:lpstr>
      <vt:lpstr>Percentage</vt:lpstr>
      <vt:lpstr>Solving Equations</vt:lpstr>
      <vt:lpstr>Learning Check 2</vt:lpstr>
      <vt:lpstr>Solution 2</vt:lpstr>
      <vt:lpstr>Graphs</vt:lpstr>
      <vt:lpstr>Interpreting a Graph (1 of 2)</vt:lpstr>
      <vt:lpstr>Interpreting a Graph (2 of 2)</vt:lpstr>
      <vt:lpstr>1.5 Writing Numbers in Scientific Notation</vt:lpstr>
      <vt:lpstr>Scientific Notation (1 of 2)</vt:lpstr>
      <vt:lpstr>Scientific Notation (2 of 2)</vt:lpstr>
      <vt:lpstr>Writing Numbers in Scientific Notation</vt:lpstr>
      <vt:lpstr>Some Powers of 10 (1 of 2)</vt:lpstr>
      <vt:lpstr>Some Powers of 10 (2 of 2)</vt:lpstr>
      <vt:lpstr>Some Measurements in Scientific Notation</vt:lpstr>
      <vt:lpstr>Comparing Numbers in Standard and Scientific Notation</vt:lpstr>
      <vt:lpstr>Scientific Notation and Calculators (1 of 3)</vt:lpstr>
      <vt:lpstr>Scientific Notation and Calculators (2 of 3)</vt:lpstr>
      <vt:lpstr>Scientific Notation and Calculators (3 of 3)</vt:lpstr>
      <vt:lpstr>Learning Check 1</vt:lpstr>
      <vt:lpstr>Solution 1 (1 of 2)</vt:lpstr>
      <vt:lpstr>Solution 1 (2 of 2)</vt:lpstr>
      <vt:lpstr>Learning Check 2</vt:lpstr>
      <vt:lpstr>Solution 2</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cp:lastModifiedBy>Mascotti, David P.</cp:lastModifiedBy>
  <cp:revision>561</cp:revision>
  <dcterms:modified xsi:type="dcterms:W3CDTF">2025-01-06T15:36:21Z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4910400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